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40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Relationship Id="rId3" Type="http://schemas.openxmlformats.org/officeDocument/2006/relationships/image" Target="../media/image74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40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Lab meeting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Nov 12,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2478322" y="4533900"/>
            <a:ext cx="804815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What is Barcode Tracking?</a:t>
            </a:r>
          </a:p>
        </p:txBody>
      </p:sp>
    </p:spTree>
  </p:cSld>
  <p:clrMapOvr>
    <a:masterClrMapping/>
  </p:clrMapOvr>
  <p:transition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grpSp>
        <p:nvGrpSpPr>
          <p:cNvPr id="952" name="Group 952"/>
          <p:cNvGrpSpPr/>
          <p:nvPr/>
        </p:nvGrpSpPr>
        <p:grpSpPr>
          <a:xfrm>
            <a:off x="6738123" y="702384"/>
            <a:ext cx="3676534" cy="3802203"/>
            <a:chOff x="-116653" y="3241879"/>
            <a:chExt cx="3676533" cy="3802202"/>
          </a:xfrm>
        </p:grpSpPr>
        <p:grpSp>
          <p:nvGrpSpPr>
            <p:cNvPr id="950" name="Group 950"/>
            <p:cNvGrpSpPr/>
            <p:nvPr/>
          </p:nvGrpSpPr>
          <p:grpSpPr>
            <a:xfrm>
              <a:off x="-116654" y="3241879"/>
              <a:ext cx="3676534" cy="3802203"/>
              <a:chOff x="0" y="0"/>
              <a:chExt cx="3676533" cy="3802201"/>
            </a:xfrm>
          </p:grpSpPr>
          <p:sp>
            <p:nvSpPr>
              <p:cNvPr id="939" name="Shape 939"/>
              <p:cNvSpPr/>
              <p:nvPr/>
            </p:nvSpPr>
            <p:spPr>
              <a:xfrm>
                <a:off x="1222746" y="1153617"/>
                <a:ext cx="170016" cy="170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1296547" y="1360608"/>
                <a:ext cx="170016" cy="170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1" name="Shape 941"/>
              <p:cNvSpPr/>
              <p:nvPr/>
            </p:nvSpPr>
            <p:spPr>
              <a:xfrm flipH="1">
                <a:off x="1428686" y="501985"/>
                <a:ext cx="367753" cy="826372"/>
              </a:xfrm>
              <a:prstGeom prst="line">
                <a:avLst/>
              </a:prstGeom>
              <a:noFill/>
              <a:ln w="25400" cap="flat">
                <a:solidFill>
                  <a:srgbClr val="93279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1716826" y="0"/>
                <a:ext cx="1374644" cy="4704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800">
                    <a:solidFill>
                      <a:srgbClr val="93279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932790"/>
                    </a:solidFill>
                  </a:rPr>
                  <a:t>max (-δ)</a:t>
                </a:r>
              </a:p>
            </p:txBody>
          </p:sp>
          <p:grpSp>
            <p:nvGrpSpPr>
              <p:cNvPr id="949" name="Group 949"/>
              <p:cNvGrpSpPr/>
              <p:nvPr/>
            </p:nvGrpSpPr>
            <p:grpSpPr>
              <a:xfrm>
                <a:off x="0" y="522998"/>
                <a:ext cx="3676534" cy="3279204"/>
                <a:chOff x="0" y="0"/>
                <a:chExt cx="3676533" cy="3279203"/>
              </a:xfrm>
            </p:grpSpPr>
            <p:pic>
              <p:nvPicPr>
                <p:cNvPr id="943" name="badthresh_example_idx24-01.png"/>
                <p:cNvPicPr/>
                <p:nvPr/>
              </p:nvPicPr>
              <p:blipFill>
                <a:blip r:embed="rId4">
                  <a:extLst/>
                </a:blip>
                <a:srcRect l="12338" t="21139" r="31756" b="12376"/>
                <a:stretch>
                  <a:fillRect/>
                </a:stretch>
              </p:blipFill>
              <p:spPr>
                <a:xfrm>
                  <a:off x="0" y="0"/>
                  <a:ext cx="3676534" cy="32792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44" name="Shape 944"/>
                <p:cNvSpPr/>
                <p:nvPr/>
              </p:nvSpPr>
              <p:spPr>
                <a:xfrm flipV="1">
                  <a:off x="2378225" y="1530104"/>
                  <a:ext cx="1" cy="1734634"/>
                </a:xfrm>
                <a:prstGeom prst="line">
                  <a:avLst/>
                </a:prstGeom>
                <a:noFill/>
                <a:ln w="38100" cap="flat">
                  <a:solidFill>
                    <a:srgbClr val="FFE4B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45" name="Shape 945"/>
                <p:cNvSpPr/>
                <p:nvPr/>
              </p:nvSpPr>
              <p:spPr>
                <a:xfrm flipV="1">
                  <a:off x="2399592" y="102442"/>
                  <a:ext cx="1" cy="1400289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46" name="Shape 946"/>
                <p:cNvSpPr/>
                <p:nvPr/>
              </p:nvSpPr>
              <p:spPr>
                <a:xfrm flipV="1">
                  <a:off x="2378225" y="102442"/>
                  <a:ext cx="1" cy="140028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47" name="Shape 947"/>
                <p:cNvSpPr/>
                <p:nvPr/>
              </p:nvSpPr>
              <p:spPr>
                <a:xfrm>
                  <a:off x="2375321" y="1498695"/>
                  <a:ext cx="48543" cy="1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48" name="Shape 948"/>
                <p:cNvSpPr/>
                <p:nvPr/>
              </p:nvSpPr>
              <p:spPr>
                <a:xfrm flipV="1">
                  <a:off x="2374323" y="1450142"/>
                  <a:ext cx="1" cy="49808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</p:grpSp>
        <p:pic>
          <p:nvPicPr>
            <p:cNvPr id="951" name="barcode_method-2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45552" y="5049031"/>
              <a:ext cx="2308192" cy="1914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1" name="Group 961"/>
          <p:cNvGrpSpPr/>
          <p:nvPr/>
        </p:nvGrpSpPr>
        <p:grpSpPr>
          <a:xfrm>
            <a:off x="5144115" y="5920679"/>
            <a:ext cx="3323538" cy="3217110"/>
            <a:chOff x="0" y="0"/>
            <a:chExt cx="3323536" cy="3217108"/>
          </a:xfrm>
        </p:grpSpPr>
        <p:pic>
          <p:nvPicPr>
            <p:cNvPr id="953" name="badthresh_example_idx24-01.png"/>
            <p:cNvPicPr/>
            <p:nvPr/>
          </p:nvPicPr>
          <p:blipFill>
            <a:blip r:embed="rId4">
              <a:extLst/>
            </a:blip>
            <a:srcRect l="12338" t="21139" r="67005" b="12376"/>
            <a:stretch>
              <a:fillRect/>
            </a:stretch>
          </p:blipFill>
          <p:spPr>
            <a:xfrm>
              <a:off x="0" y="0"/>
              <a:ext cx="1332645" cy="3217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60" name="Group 960"/>
            <p:cNvGrpSpPr/>
            <p:nvPr/>
          </p:nvGrpSpPr>
          <p:grpSpPr>
            <a:xfrm>
              <a:off x="92436" y="901417"/>
              <a:ext cx="3231101" cy="1414030"/>
              <a:chOff x="2904" y="13898"/>
              <a:chExt cx="3231099" cy="1414028"/>
            </a:xfrm>
          </p:grpSpPr>
          <p:pic>
            <p:nvPicPr>
              <p:cNvPr id="954" name="barcode_method-06.png"/>
              <p:cNvPicPr/>
              <p:nvPr/>
            </p:nvPicPr>
            <p:blipFill>
              <a:blip r:embed="rId6">
                <a:extLst/>
              </a:blip>
              <a:srcRect l="49886" t="639" r="0" b="639"/>
              <a:stretch>
                <a:fillRect/>
              </a:stretch>
            </p:blipFill>
            <p:spPr>
              <a:xfrm>
                <a:off x="1862653" y="13898"/>
                <a:ext cx="1371352" cy="14140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58" name="Group 958"/>
              <p:cNvGrpSpPr/>
              <p:nvPr/>
            </p:nvGrpSpPr>
            <p:grpSpPr>
              <a:xfrm>
                <a:off x="1085964" y="223901"/>
                <a:ext cx="728402" cy="952959"/>
                <a:chOff x="64021" y="0"/>
                <a:chExt cx="728400" cy="952958"/>
              </a:xfrm>
            </p:grpSpPr>
            <p:sp>
              <p:nvSpPr>
                <p:cNvPr id="955" name="Shape 955"/>
                <p:cNvSpPr/>
                <p:nvPr/>
              </p:nvSpPr>
              <p:spPr>
                <a:xfrm flipH="1">
                  <a:off x="72402" y="-1"/>
                  <a:ext cx="713276" cy="487899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56" name="Shape 956"/>
                <p:cNvSpPr/>
                <p:nvPr/>
              </p:nvSpPr>
              <p:spPr>
                <a:xfrm flipH="1" flipV="1">
                  <a:off x="64021" y="486170"/>
                  <a:ext cx="728402" cy="1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957" name="Shape 957"/>
                <p:cNvSpPr/>
                <p:nvPr/>
              </p:nvSpPr>
              <p:spPr>
                <a:xfrm flipH="1" flipV="1">
                  <a:off x="67656" y="477565"/>
                  <a:ext cx="722764" cy="475394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pic>
            <p:nvPicPr>
              <p:cNvPr id="959" name="barcode_method-06.png"/>
              <p:cNvPicPr/>
              <p:nvPr/>
            </p:nvPicPr>
            <p:blipFill>
              <a:blip r:embed="rId6">
                <a:extLst/>
              </a:blip>
              <a:srcRect l="0" t="32723" r="51618" b="32723"/>
              <a:stretch>
                <a:fillRect/>
              </a:stretch>
            </p:blipFill>
            <p:spPr>
              <a:xfrm>
                <a:off x="2904" y="483334"/>
                <a:ext cx="1161357" cy="434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73" name="Group 973"/>
          <p:cNvGrpSpPr/>
          <p:nvPr/>
        </p:nvGrpSpPr>
        <p:grpSpPr>
          <a:xfrm>
            <a:off x="667135" y="5586524"/>
            <a:ext cx="3676534" cy="3279205"/>
            <a:chOff x="0" y="0"/>
            <a:chExt cx="3676533" cy="3279203"/>
          </a:xfrm>
        </p:grpSpPr>
        <p:grpSp>
          <p:nvGrpSpPr>
            <p:cNvPr id="968" name="Group 968"/>
            <p:cNvGrpSpPr/>
            <p:nvPr/>
          </p:nvGrpSpPr>
          <p:grpSpPr>
            <a:xfrm>
              <a:off x="0" y="-1"/>
              <a:ext cx="3676534" cy="3279205"/>
              <a:chOff x="0" y="0"/>
              <a:chExt cx="3676533" cy="3279203"/>
            </a:xfrm>
          </p:grpSpPr>
          <p:pic>
            <p:nvPicPr>
              <p:cNvPr id="962" name="badthresh_example_idx24-01.png"/>
              <p:cNvPicPr/>
              <p:nvPr/>
            </p:nvPicPr>
            <p:blipFill>
              <a:blip r:embed="rId4">
                <a:extLst/>
              </a:blip>
              <a:srcRect l="12338" t="21139" r="31756" b="12376"/>
              <a:stretch>
                <a:fillRect/>
              </a:stretch>
            </p:blipFill>
            <p:spPr>
              <a:xfrm>
                <a:off x="0" y="0"/>
                <a:ext cx="3676534" cy="3279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3" name="Shape 963"/>
              <p:cNvSpPr/>
              <p:nvPr/>
            </p:nvSpPr>
            <p:spPr>
              <a:xfrm flipV="1">
                <a:off x="2378225" y="1530104"/>
                <a:ext cx="1" cy="1734634"/>
              </a:xfrm>
              <a:prstGeom prst="line">
                <a:avLst/>
              </a:prstGeom>
              <a:noFill/>
              <a:ln w="38100" cap="flat">
                <a:solidFill>
                  <a:srgbClr val="FFE4B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64" name="Shape 964"/>
              <p:cNvSpPr/>
              <p:nvPr/>
            </p:nvSpPr>
            <p:spPr>
              <a:xfrm flipV="1">
                <a:off x="2399592" y="102442"/>
                <a:ext cx="1" cy="14002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65" name="Shape 965"/>
              <p:cNvSpPr/>
              <p:nvPr/>
            </p:nvSpPr>
            <p:spPr>
              <a:xfrm flipV="1">
                <a:off x="2378225" y="102442"/>
                <a:ext cx="1" cy="140028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2375321" y="1498695"/>
                <a:ext cx="48543" cy="1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67" name="Shape 967"/>
              <p:cNvSpPr/>
              <p:nvPr/>
            </p:nvSpPr>
            <p:spPr>
              <a:xfrm flipV="1">
                <a:off x="2374323" y="1450142"/>
                <a:ext cx="1" cy="49808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972" name="Group 972"/>
            <p:cNvGrpSpPr/>
            <p:nvPr/>
          </p:nvGrpSpPr>
          <p:grpSpPr>
            <a:xfrm>
              <a:off x="1468648" y="1175650"/>
              <a:ext cx="663037" cy="2098707"/>
              <a:chOff x="237050" y="1120643"/>
              <a:chExt cx="663036" cy="2098705"/>
            </a:xfrm>
          </p:grpSpPr>
          <p:sp>
            <p:nvSpPr>
              <p:cNvPr id="969" name="Shape 969"/>
              <p:cNvSpPr/>
              <p:nvPr/>
            </p:nvSpPr>
            <p:spPr>
              <a:xfrm flipH="1">
                <a:off x="237050" y="1120643"/>
                <a:ext cx="1" cy="2098706"/>
              </a:xfrm>
              <a:prstGeom prst="line">
                <a:avLst/>
              </a:prstGeom>
              <a:noFill/>
              <a:ln w="381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70" name="Shape 970"/>
              <p:cNvSpPr/>
              <p:nvPr/>
            </p:nvSpPr>
            <p:spPr>
              <a:xfrm flipH="1">
                <a:off x="495930" y="1147854"/>
                <a:ext cx="1" cy="2071495"/>
              </a:xfrm>
              <a:prstGeom prst="line">
                <a:avLst/>
              </a:prstGeom>
              <a:noFill/>
              <a:ln w="762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71" name="Shape 971"/>
              <p:cNvSpPr/>
              <p:nvPr/>
            </p:nvSpPr>
            <p:spPr>
              <a:xfrm flipH="1">
                <a:off x="900087" y="1305075"/>
                <a:ext cx="1" cy="1914274"/>
              </a:xfrm>
              <a:prstGeom prst="line">
                <a:avLst/>
              </a:prstGeom>
              <a:noFill/>
              <a:ln w="1905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</p:grpSp>
      <p:grpSp>
        <p:nvGrpSpPr>
          <p:cNvPr id="983" name="Group 983"/>
          <p:cNvGrpSpPr/>
          <p:nvPr/>
        </p:nvGrpSpPr>
        <p:grpSpPr>
          <a:xfrm>
            <a:off x="1651669" y="1131452"/>
            <a:ext cx="3453729" cy="3214583"/>
            <a:chOff x="0" y="0"/>
            <a:chExt cx="3453728" cy="3214581"/>
          </a:xfrm>
        </p:grpSpPr>
        <p:pic>
          <p:nvPicPr>
            <p:cNvPr id="974" name="badthresh_example_idx24-01.png"/>
            <p:cNvPicPr/>
            <p:nvPr/>
          </p:nvPicPr>
          <p:blipFill>
            <a:blip r:embed="rId4">
              <a:extLst/>
            </a:blip>
            <a:srcRect l="12338" t="21139" r="63734" b="12376"/>
            <a:stretch>
              <a:fillRect/>
            </a:stretch>
          </p:blipFill>
          <p:spPr>
            <a:xfrm>
              <a:off x="0" y="0"/>
              <a:ext cx="154248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5" name="badthresh_example_idx24-01.png"/>
            <p:cNvPicPr/>
            <p:nvPr/>
          </p:nvPicPr>
          <p:blipFill>
            <a:blip r:embed="rId4">
              <a:extLst/>
            </a:blip>
            <a:srcRect l="36885" t="21139" r="60450" b="12376"/>
            <a:stretch>
              <a:fillRect/>
            </a:stretch>
          </p:blipFill>
          <p:spPr>
            <a:xfrm>
              <a:off x="1521504" y="0"/>
              <a:ext cx="17172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6" name="badthresh_example_idx24-01.png"/>
            <p:cNvPicPr/>
            <p:nvPr/>
          </p:nvPicPr>
          <p:blipFill>
            <a:blip r:embed="rId4">
              <a:extLst/>
            </a:blip>
            <a:srcRect l="41148" t="21139" r="53621" b="12376"/>
            <a:stretch>
              <a:fillRect/>
            </a:stretch>
          </p:blipFill>
          <p:spPr>
            <a:xfrm>
              <a:off x="1675563" y="0"/>
              <a:ext cx="337150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7" name="badthresh_example_idx24-01.png"/>
            <p:cNvPicPr/>
            <p:nvPr/>
          </p:nvPicPr>
          <p:blipFill>
            <a:blip r:embed="rId4">
              <a:extLst/>
            </a:blip>
            <a:srcRect l="46735" t="21139" r="30646" b="12376"/>
            <a:stretch>
              <a:fillRect/>
            </a:stretch>
          </p:blipFill>
          <p:spPr>
            <a:xfrm>
              <a:off x="1995577" y="0"/>
              <a:ext cx="1458152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8" name="Shape 978"/>
            <p:cNvSpPr/>
            <p:nvPr/>
          </p:nvSpPr>
          <p:spPr>
            <a:xfrm flipV="1">
              <a:off x="2115712" y="1480497"/>
              <a:ext cx="1" cy="1721293"/>
            </a:xfrm>
            <a:prstGeom prst="line">
              <a:avLst/>
            </a:prstGeom>
            <a:noFill/>
            <a:ln w="38100" cap="flat">
              <a:solidFill>
                <a:srgbClr val="FFE4B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79" name="Shape 979"/>
            <p:cNvSpPr/>
            <p:nvPr/>
          </p:nvSpPr>
          <p:spPr>
            <a:xfrm flipV="1">
              <a:off x="2131988" y="89730"/>
              <a:ext cx="1" cy="1372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80" name="Shape 980"/>
            <p:cNvSpPr/>
            <p:nvPr/>
          </p:nvSpPr>
          <p:spPr>
            <a:xfrm flipV="1">
              <a:off x="2123491" y="89730"/>
              <a:ext cx="1" cy="137269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81" name="Shape 981"/>
            <p:cNvSpPr/>
            <p:nvPr/>
          </p:nvSpPr>
          <p:spPr>
            <a:xfrm>
              <a:off x="2108194" y="1458467"/>
              <a:ext cx="47587" cy="1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82" name="Shape 982"/>
            <p:cNvSpPr/>
            <p:nvPr/>
          </p:nvSpPr>
          <p:spPr>
            <a:xfrm flipV="1">
              <a:off x="2107216" y="1410871"/>
              <a:ext cx="1" cy="48826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988" name="Group 988"/>
          <p:cNvGrpSpPr/>
          <p:nvPr/>
        </p:nvGrpSpPr>
        <p:grpSpPr>
          <a:xfrm>
            <a:off x="358020" y="5035515"/>
            <a:ext cx="890293" cy="534137"/>
            <a:chOff x="0" y="0"/>
            <a:chExt cx="890292" cy="534135"/>
          </a:xfrm>
        </p:grpSpPr>
        <p:sp>
          <p:nvSpPr>
            <p:cNvPr id="984" name="Shape 984"/>
            <p:cNvSpPr/>
            <p:nvPr/>
          </p:nvSpPr>
          <p:spPr>
            <a:xfrm>
              <a:off x="0" y="0"/>
              <a:ext cx="890293" cy="534136"/>
            </a:xfrm>
            <a:prstGeom prst="rect">
              <a:avLst/>
            </a:prstGeom>
            <a:solidFill>
              <a:srgbClr val="D2D0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5" name="Shape 985"/>
            <p:cNvSpPr/>
            <p:nvPr/>
          </p:nvSpPr>
          <p:spPr>
            <a:xfrm flipH="1">
              <a:off x="263712" y="113253"/>
              <a:ext cx="1" cy="307630"/>
            </a:xfrm>
            <a:prstGeom prst="line">
              <a:avLst/>
            </a:prstGeom>
            <a:noFill/>
            <a:ln w="381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86" name="Shape 986"/>
            <p:cNvSpPr/>
            <p:nvPr/>
          </p:nvSpPr>
          <p:spPr>
            <a:xfrm flipH="1">
              <a:off x="400631" y="137916"/>
              <a:ext cx="1" cy="282967"/>
            </a:xfrm>
            <a:prstGeom prst="line">
              <a:avLst/>
            </a:prstGeom>
            <a:noFill/>
            <a:ln w="762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614385" y="221068"/>
              <a:ext cx="1" cy="199815"/>
            </a:xfrm>
            <a:prstGeom prst="line">
              <a:avLst/>
            </a:prstGeom>
            <a:noFill/>
            <a:ln w="1905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1002" name="Shape 1002"/>
          <p:cNvSpPr/>
          <p:nvPr/>
        </p:nvSpPr>
        <p:spPr>
          <a:xfrm>
            <a:off x="1328980" y="5196501"/>
            <a:ext cx="686338" cy="715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91" fill="norm" stroke="1" extrusionOk="0">
                <a:moveTo>
                  <a:pt x="21600" y="19491"/>
                </a:moveTo>
                <a:cubicBezTo>
                  <a:pt x="20490" y="4182"/>
                  <a:pt x="13290" y="-2109"/>
                  <a:pt x="0" y="619"/>
                </a:cubicBezTo>
              </a:path>
            </a:pathLst>
          </a:custGeom>
          <a:ln w="25400">
            <a:solidFill>
              <a:srgbClr val="525860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90" name="Shape 990"/>
          <p:cNvSpPr/>
          <p:nvPr/>
        </p:nvSpPr>
        <p:spPr>
          <a:xfrm>
            <a:off x="7133670" y="5537990"/>
            <a:ext cx="2893737" cy="2047570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991" name="badthresh_example_idx24-01.png"/>
          <p:cNvPicPr/>
          <p:nvPr/>
        </p:nvPicPr>
        <p:blipFill>
          <a:blip r:embed="rId4">
            <a:extLst/>
          </a:blip>
          <a:srcRect l="12338" t="21139" r="67005" b="12376"/>
          <a:stretch>
            <a:fillRect/>
          </a:stretch>
        </p:blipFill>
        <p:spPr>
          <a:xfrm>
            <a:off x="10489106" y="5919661"/>
            <a:ext cx="1332645" cy="321711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hape 992"/>
          <p:cNvSpPr/>
          <p:nvPr/>
        </p:nvSpPr>
        <p:spPr>
          <a:xfrm>
            <a:off x="7446033" y="4598609"/>
            <a:ext cx="537593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Any barcodes pass threshold?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Did threshold change?</a:t>
            </a:r>
          </a:p>
        </p:txBody>
      </p:sp>
      <p:sp>
        <p:nvSpPr>
          <p:cNvPr id="1003" name="Shape 1003"/>
          <p:cNvSpPr/>
          <p:nvPr/>
        </p:nvSpPr>
        <p:spPr>
          <a:xfrm>
            <a:off x="6322470" y="4600122"/>
            <a:ext cx="953073" cy="179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563" y="11558"/>
                  <a:pt x="13363" y="18758"/>
                  <a:pt x="0" y="21600"/>
                </a:cubicBezTo>
              </a:path>
            </a:pathLst>
          </a:custGeom>
          <a:ln w="63500">
            <a:solidFill>
              <a:srgbClr val="941100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004" name="Shape 1004"/>
          <p:cNvSpPr/>
          <p:nvPr/>
        </p:nvSpPr>
        <p:spPr>
          <a:xfrm>
            <a:off x="1952367" y="4503820"/>
            <a:ext cx="358740" cy="178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25" h="21600" fill="norm" stroke="1" extrusionOk="0">
                <a:moveTo>
                  <a:pt x="11108" y="21600"/>
                </a:moveTo>
                <a:cubicBezTo>
                  <a:pt x="-5275" y="12045"/>
                  <a:pt x="-3536" y="4845"/>
                  <a:pt x="16325" y="0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005" name="Shape 1005"/>
          <p:cNvSpPr/>
          <p:nvPr/>
        </p:nvSpPr>
        <p:spPr>
          <a:xfrm>
            <a:off x="4211470" y="2503269"/>
            <a:ext cx="2351118" cy="3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2" fill="norm" stroke="1" extrusionOk="0">
                <a:moveTo>
                  <a:pt x="0" y="16222"/>
                </a:moveTo>
                <a:cubicBezTo>
                  <a:pt x="9163" y="-4619"/>
                  <a:pt x="16363" y="-5378"/>
                  <a:pt x="21600" y="13944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96" name="Shape 996"/>
          <p:cNvSpPr/>
          <p:nvPr/>
        </p:nvSpPr>
        <p:spPr>
          <a:xfrm>
            <a:off x="8641245" y="5876721"/>
            <a:ext cx="19431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2600"/>
                </a:solidFill>
              </a:rPr>
              <a:t>No changes</a:t>
            </a:r>
          </a:p>
        </p:txBody>
      </p:sp>
      <p:sp>
        <p:nvSpPr>
          <p:cNvPr id="997" name="Shape 997"/>
          <p:cNvSpPr/>
          <p:nvPr/>
        </p:nvSpPr>
        <p:spPr>
          <a:xfrm>
            <a:off x="5188879" y="4589229"/>
            <a:ext cx="194313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r">
              <a:defRPr sz="1800"/>
            </a:pPr>
            <a:r>
              <a:rPr b="1" sz="24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rPr>
              <a:t>Yes </a:t>
            </a:r>
            <a:r>
              <a:rPr sz="2400">
                <a:solidFill>
                  <a:srgbClr val="941100"/>
                </a:solidFill>
              </a:rPr>
              <a:t>(continue)</a:t>
            </a:r>
          </a:p>
        </p:txBody>
      </p:sp>
      <p:sp>
        <p:nvSpPr>
          <p:cNvPr id="998" name="Shape 998"/>
          <p:cNvSpPr/>
          <p:nvPr/>
        </p:nvSpPr>
        <p:spPr>
          <a:xfrm>
            <a:off x="3857754" y="1613898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1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Find drop-off threshold</a:t>
            </a:r>
          </a:p>
        </p:txBody>
      </p:sp>
      <p:sp>
        <p:nvSpPr>
          <p:cNvPr id="999" name="Shape 999"/>
          <p:cNvSpPr/>
          <p:nvPr/>
        </p:nvSpPr>
        <p:spPr>
          <a:xfrm>
            <a:off x="3142488" y="6807026"/>
            <a:ext cx="2534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2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ID ‘one-off’ QGs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341143" y="4985675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3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Eliminate ID’ed noise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409282" y="7548953"/>
            <a:ext cx="1565910" cy="50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06" fill="norm" stroke="1" extrusionOk="0">
                <a:moveTo>
                  <a:pt x="21600" y="0"/>
                </a:moveTo>
                <a:cubicBezTo>
                  <a:pt x="15318" y="17739"/>
                  <a:pt x="8118" y="21600"/>
                  <a:pt x="0" y="11584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8" name="Table 1008"/>
          <p:cNvGraphicFramePr/>
          <p:nvPr/>
        </p:nvGraphicFramePr>
        <p:xfrm>
          <a:off x="5325795" y="2881286"/>
          <a:ext cx="2730501" cy="428819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92632"/>
                <a:gridCol w="1537867"/>
              </a:tblGrid>
              <a:tr h="673648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RATIO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3764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 QGs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3764"/>
                    </a:solidFill>
                  </a:tcPr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60:40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90:10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95:5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99:1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99.1:0.1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02424"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90:10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09" name="Shape 1009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sp>
        <p:nvSpPr>
          <p:cNvPr id="1010" name="Shape 1010"/>
          <p:cNvSpPr/>
          <p:nvPr/>
        </p:nvSpPr>
        <p:spPr>
          <a:xfrm>
            <a:off x="385397" y="8383004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** PRELIMINARY RESULTS…..</a:t>
            </a:r>
          </a:p>
        </p:txBody>
      </p:sp>
    </p:spTree>
  </p:cSld>
  <p:clrMapOvr>
    <a:masterClrMapping/>
  </p:clrMapOvr>
  <p:transition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/>
        </p:nvSpPr>
        <p:spPr>
          <a:xfrm>
            <a:off x="9794" y="287866"/>
            <a:ext cx="78540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l">
              <a:defRPr sz="1800"/>
            </a:pPr>
            <a:r>
              <a:rPr sz="3800"/>
              <a:t>Counting barcodes with BARTi</a:t>
            </a:r>
          </a:p>
        </p:txBody>
      </p:sp>
      <p:sp>
        <p:nvSpPr>
          <p:cNvPr id="1013" name="Shape 1013"/>
          <p:cNvSpPr/>
          <p:nvPr/>
        </p:nvSpPr>
        <p:spPr>
          <a:xfrm>
            <a:off x="484682" y="2471477"/>
            <a:ext cx="1203543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can deal with low read counts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can identify low abundance barcodes (up to 1%)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unsupervised method (doesn’t require standard curves, estimating error rate)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Pretty good at conserving ratios </a:t>
            </a:r>
          </a:p>
        </p:txBody>
      </p:sp>
    </p:spTree>
  </p:cSld>
  <p:clrMapOvr>
    <a:masterClrMapping/>
  </p:clrMapOvr>
  <p:transition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/>
        </p:nvSpPr>
        <p:spPr>
          <a:xfrm>
            <a:off x="412673" y="3187699"/>
            <a:ext cx="12179453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more validation with real data (scrapates, homogenates)</a:t>
            </a:r>
            <a:endParaRPr sz="3600"/>
          </a:p>
          <a:p>
            <a:pPr lvl="1" marL="889000" indent="-444500" algn="l">
              <a:buSzPct val="75000"/>
              <a:buChar char="•"/>
              <a:defRPr sz="1800"/>
            </a:pPr>
            <a:r>
              <a:rPr sz="3600"/>
              <a:t>ways to validate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how to deal with 0 vs 1 QG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look closer at ratios — how to conserve or account for skewing?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(Look at clustering algorithms)</a:t>
            </a:r>
          </a:p>
        </p:txBody>
      </p:sp>
      <p:sp>
        <p:nvSpPr>
          <p:cNvPr id="1016" name="Shape 1016"/>
          <p:cNvSpPr/>
          <p:nvPr/>
        </p:nvSpPr>
        <p:spPr>
          <a:xfrm>
            <a:off x="2556548" y="323839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FUTURE DIRECTIONS</a:t>
            </a:r>
          </a:p>
        </p:txBody>
      </p:sp>
    </p:spTree>
  </p:cSld>
  <p:clrMapOvr>
    <a:masterClrMapping/>
  </p:clrMapOvr>
  <p:transition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/>
        </p:nvSpPr>
        <p:spPr>
          <a:xfrm>
            <a:off x="2556548" y="323839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THANK YOU!</a:t>
            </a:r>
          </a:p>
        </p:txBody>
      </p:sp>
      <p:sp>
        <p:nvSpPr>
          <p:cNvPr id="1019" name="Shape 1019"/>
          <p:cNvSpPr/>
          <p:nvPr/>
        </p:nvSpPr>
        <p:spPr>
          <a:xfrm>
            <a:off x="5361325" y="1133244"/>
            <a:ext cx="2282151" cy="82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Alex</a:t>
            </a:r>
            <a:endParaRPr sz="3800"/>
          </a:p>
          <a:p>
            <a:pPr lvl="0">
              <a:defRPr sz="1800"/>
            </a:pPr>
            <a:r>
              <a:rPr sz="3800"/>
              <a:t>Allison</a:t>
            </a:r>
            <a:endParaRPr sz="3800"/>
          </a:p>
          <a:p>
            <a:pPr lvl="0">
              <a:defRPr sz="1800"/>
            </a:pPr>
            <a:r>
              <a:rPr sz="3800"/>
              <a:t>Bryan</a:t>
            </a:r>
            <a:endParaRPr sz="3800"/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Connie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800"/>
              <a:t>Eli</a:t>
            </a:r>
            <a:endParaRPr sz="3800"/>
          </a:p>
          <a:p>
            <a:pPr lvl="0">
              <a:defRPr sz="1800"/>
            </a:pPr>
            <a:r>
              <a:rPr sz="3800"/>
              <a:t>Forrest</a:t>
            </a:r>
            <a:endParaRPr sz="3800"/>
          </a:p>
          <a:p>
            <a:pPr lvl="0">
              <a:defRPr sz="1800"/>
            </a:pPr>
            <a:r>
              <a:rPr sz="3800"/>
              <a:t>James</a:t>
            </a:r>
            <a:endParaRPr sz="3800"/>
          </a:p>
          <a:p>
            <a:pPr lvl="0">
              <a:defRPr sz="1800"/>
            </a:pPr>
            <a:r>
              <a:rPr sz="3800"/>
              <a:t>Jemila</a:t>
            </a:r>
            <a:endParaRPr sz="3800"/>
          </a:p>
          <a:p>
            <a:pPr lvl="0">
              <a:defRPr sz="1800"/>
            </a:pPr>
            <a:r>
              <a:rPr sz="3800"/>
              <a:t>Jeremy</a:t>
            </a:r>
            <a:endParaRPr sz="3800"/>
          </a:p>
          <a:p>
            <a:pPr lvl="0">
              <a:defRPr sz="1800"/>
            </a:pPr>
            <a:r>
              <a:rPr sz="3800"/>
              <a:t>Lenette</a:t>
            </a:r>
            <a:endParaRPr sz="3800"/>
          </a:p>
          <a:p>
            <a:pPr lvl="0">
              <a:defRPr sz="1800"/>
            </a:pPr>
            <a:r>
              <a:rPr sz="3800"/>
              <a:t>Mike</a:t>
            </a:r>
            <a:endParaRPr sz="3800"/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Nate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Sarah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800"/>
              <a:t>Thibault</a:t>
            </a:r>
          </a:p>
        </p:txBody>
      </p:sp>
    </p:spTree>
  </p:cSld>
  <p:clrMapOvr>
    <a:masterClrMapping/>
  </p:clrMapOvr>
  <p:transition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pasted-image.png"/>
          <p:cNvPicPr/>
          <p:nvPr/>
        </p:nvPicPr>
        <p:blipFill>
          <a:blip r:embed="rId2">
            <a:extLst/>
          </a:blip>
          <a:srcRect l="29308" t="0" r="21641" b="0"/>
          <a:stretch>
            <a:fillRect/>
          </a:stretch>
        </p:blipFill>
        <p:spPr>
          <a:xfrm>
            <a:off x="0" y="-14486"/>
            <a:ext cx="13004802" cy="9782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nfectiondynamics-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5198" y="-1127570"/>
            <a:ext cx="13004801" cy="9488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nfectiondynamics-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74629" y="-717438"/>
            <a:ext cx="8991601" cy="422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nfectiondynamics-1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674629" y="-717438"/>
            <a:ext cx="7213601" cy="612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nfectiondynamics-17.png"/>
          <p:cNvPicPr/>
          <p:nvPr/>
        </p:nvPicPr>
        <p:blipFill>
          <a:blip r:embed="rId5">
            <a:extLst/>
          </a:blip>
          <a:srcRect l="3986" t="0" r="3553" b="3863"/>
          <a:stretch>
            <a:fillRect/>
          </a:stretch>
        </p:blipFill>
        <p:spPr>
          <a:xfrm>
            <a:off x="5666457" y="1729123"/>
            <a:ext cx="6930587" cy="6052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nfectiondynamics-1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8519994" y="1983753"/>
            <a:ext cx="4711701" cy="53467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608204" y="4140200"/>
            <a:ext cx="5054220" cy="193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000"/>
              <a:t>Each bacterium is </a:t>
            </a:r>
            <a:endParaRPr sz="3000"/>
          </a:p>
          <a:p>
            <a:pPr lvl="0">
              <a:defRPr sz="1800"/>
            </a:pPr>
            <a:r>
              <a:rPr sz="3000"/>
              <a:t>tagged with a </a:t>
            </a:r>
            <a:endParaRPr sz="3000"/>
          </a:p>
          <a:p>
            <a:pPr lvl="0">
              <a:defRPr sz="1800"/>
            </a:pPr>
            <a:r>
              <a:rPr sz="3000"/>
              <a:t>unique sequence identifier,</a:t>
            </a:r>
            <a:endParaRPr sz="3000"/>
          </a:p>
          <a:p>
            <a:pPr lvl="0">
              <a:defRPr sz="1800"/>
            </a:pPr>
            <a:r>
              <a:rPr sz="3000"/>
              <a:t>aka.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‘barcode’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nfectiondynamics-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0415" y="1507287"/>
            <a:ext cx="2544166" cy="119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nfectiondynamics-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0788" y="752344"/>
            <a:ext cx="2397523" cy="2034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nfectiondynamics-1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9255" y="3624300"/>
            <a:ext cx="3326662" cy="377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nfectiondynamics-1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5521" y="3048386"/>
            <a:ext cx="3688190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632789" y="3418290"/>
            <a:ext cx="1805144" cy="869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07" h="18542" fill="norm" stroke="1" extrusionOk="0">
                <a:moveTo>
                  <a:pt x="1893" y="0"/>
                </a:moveTo>
                <a:cubicBezTo>
                  <a:pt x="-3293" y="15936"/>
                  <a:pt x="2178" y="21600"/>
                  <a:pt x="18307" y="16991"/>
                </a:cubicBezTo>
              </a:path>
            </a:pathLst>
          </a:custGeom>
          <a:ln w="38100">
            <a:solidFill>
              <a:srgbClr val="ADD362"/>
            </a:solidFill>
            <a:miter lim="400000"/>
            <a:tailEnd type="arrow"/>
          </a:ln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/>
        </p:nvSpPr>
        <p:spPr>
          <a:xfrm>
            <a:off x="9277565" y="2635616"/>
            <a:ext cx="25439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sequence</a:t>
            </a:r>
          </a:p>
        </p:txBody>
      </p:sp>
      <p:sp>
        <p:nvSpPr>
          <p:cNvPr id="103" name="Shape 103"/>
          <p:cNvSpPr/>
          <p:nvPr/>
        </p:nvSpPr>
        <p:spPr>
          <a:xfrm flipV="1">
            <a:off x="4082165" y="2245812"/>
            <a:ext cx="1178859" cy="1178859"/>
          </a:xfrm>
          <a:prstGeom prst="line">
            <a:avLst/>
          </a:prstGeom>
          <a:ln w="381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4" name="Shape 104"/>
          <p:cNvSpPr/>
          <p:nvPr/>
        </p:nvSpPr>
        <p:spPr>
          <a:xfrm>
            <a:off x="7840081" y="2105576"/>
            <a:ext cx="1446917" cy="1"/>
          </a:xfrm>
          <a:prstGeom prst="line">
            <a:avLst/>
          </a:prstGeom>
          <a:ln w="381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5" name="Shape 105"/>
          <p:cNvSpPr/>
          <p:nvPr/>
        </p:nvSpPr>
        <p:spPr>
          <a:xfrm>
            <a:off x="5099066" y="2635616"/>
            <a:ext cx="28066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isolate lesions</a:t>
            </a:r>
          </a:p>
        </p:txBody>
      </p:sp>
      <p:sp>
        <p:nvSpPr>
          <p:cNvPr id="111" name="Shape 111"/>
          <p:cNvSpPr/>
          <p:nvPr/>
        </p:nvSpPr>
        <p:spPr>
          <a:xfrm>
            <a:off x="10267744" y="2058529"/>
            <a:ext cx="1884938" cy="399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72" h="21600" fill="norm" stroke="1" extrusionOk="0">
                <a:moveTo>
                  <a:pt x="0" y="21600"/>
                </a:moveTo>
                <a:cubicBezTo>
                  <a:pt x="16762" y="18820"/>
                  <a:pt x="21600" y="11620"/>
                  <a:pt x="14515" y="0"/>
                </a:cubicBezTo>
              </a:path>
            </a:pathLst>
          </a:custGeom>
          <a:ln w="38100">
            <a:solidFill>
              <a:srgbClr val="BABABA"/>
            </a:solidFill>
            <a:miter lim="400000"/>
            <a:headEnd type="arrow"/>
          </a:ln>
        </p:spPr>
        <p:txBody>
          <a:bodyPr/>
          <a:lstStyle/>
          <a:p>
            <a:pPr lvl="0"/>
          </a:p>
        </p:txBody>
      </p:sp>
      <p:sp>
        <p:nvSpPr>
          <p:cNvPr id="107" name="Shape 107"/>
          <p:cNvSpPr/>
          <p:nvPr/>
        </p:nvSpPr>
        <p:spPr>
          <a:xfrm>
            <a:off x="6520188" y="7347452"/>
            <a:ext cx="408479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identify which bacteria were in each lesion</a:t>
            </a:r>
          </a:p>
        </p:txBody>
      </p:sp>
      <p:sp>
        <p:nvSpPr>
          <p:cNvPr id="108" name="Shape 108"/>
          <p:cNvSpPr/>
          <p:nvPr/>
        </p:nvSpPr>
        <p:spPr>
          <a:xfrm>
            <a:off x="2795896" y="2635616"/>
            <a:ext cx="12074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infect</a:t>
            </a:r>
          </a:p>
        </p:txBody>
      </p:sp>
      <p:pic>
        <p:nvPicPr>
          <p:cNvPr id="109" name="infectiondynamics-1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740" y="1491785"/>
            <a:ext cx="2144970" cy="203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2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113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Shape 118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3" name="Shape 123"/>
          <p:cNvSpPr/>
          <p:nvPr/>
        </p:nvSpPr>
        <p:spPr>
          <a:xfrm>
            <a:off x="1895208" y="3949692"/>
            <a:ext cx="9214385" cy="18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</a:t>
            </a: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identify</a:t>
            </a:r>
            <a:r>
              <a:rPr sz="3800"/>
              <a:t> barcodes?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How do we </a:t>
            </a: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count</a:t>
            </a:r>
            <a:r>
              <a:rPr sz="3800"/>
              <a:t> them?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4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125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Shape 130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5" name="Shape 135"/>
          <p:cNvSpPr/>
          <p:nvPr/>
        </p:nvSpPr>
        <p:spPr>
          <a:xfrm>
            <a:off x="1942319" y="3949692"/>
            <a:ext cx="9120162" cy="18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>
                <a:solidFill>
                  <a:srgbClr val="FF2600"/>
                </a:solidFill>
              </a:rPr>
              <a:t>How do we </a:t>
            </a: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identify</a:t>
            </a:r>
            <a:r>
              <a:rPr sz="3800">
                <a:solidFill>
                  <a:srgbClr val="FF2600"/>
                </a:solidFill>
              </a:rPr>
              <a:t> barcodes?</a:t>
            </a:r>
            <a:endParaRPr sz="3800">
              <a:solidFill>
                <a:srgbClr val="FF2600"/>
              </a:solidFill>
            </a:endParaRPr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How do we </a:t>
            </a: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count</a:t>
            </a:r>
            <a:r>
              <a:rPr sz="3800"/>
              <a:t> them?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236785" y="3365500"/>
            <a:ext cx="12531229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>
                <a:solidFill>
                  <a:srgbClr val="797979"/>
                </a:solidFill>
              </a:rPr>
              <a:t>How do we identify barcodes?</a:t>
            </a:r>
            <a:endParaRPr sz="3800">
              <a:solidFill>
                <a:srgbClr val="797979"/>
              </a:solidFill>
            </a:endParaRPr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4000"/>
              <a:t>You sequence the barcode, and read the sequence…</a:t>
            </a:r>
            <a:endParaRPr sz="4000"/>
          </a:p>
          <a:p>
            <a:pPr lvl="0">
              <a:defRPr sz="1800"/>
            </a:pPr>
            <a:endParaRPr sz="4000"/>
          </a:p>
          <a:p>
            <a:pPr lvl="0">
              <a:defRPr sz="1800"/>
            </a:pPr>
            <a:r>
              <a:rPr sz="4000"/>
              <a:t>What is so hard??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236785" y="4445000"/>
            <a:ext cx="125312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What exactly is this ‘barcode’ ?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barcode_method-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6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 flipH="1">
            <a:off x="5603786" y="1901722"/>
            <a:ext cx="659597" cy="1545056"/>
          </a:xfrm>
          <a:prstGeom prst="line">
            <a:avLst/>
          </a:prstGeom>
          <a:ln w="25400">
            <a:solidFill>
              <a:srgbClr val="E1223E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43" name="Shape 143"/>
          <p:cNvSpPr/>
          <p:nvPr/>
        </p:nvSpPr>
        <p:spPr>
          <a:xfrm>
            <a:off x="4783327" y="1266288"/>
            <a:ext cx="3438145" cy="110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E1223E"/>
                </a:solidFill>
                <a:latin typeface="Helvetica"/>
                <a:ea typeface="Helvetica"/>
                <a:cs typeface="Helvetica"/>
                <a:sym typeface="Helvetica"/>
              </a:rPr>
              <a:t>Genomic tag</a:t>
            </a:r>
            <a:endParaRPr b="1" sz="3600">
              <a:solidFill>
                <a:srgbClr val="E1223E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a randomized 7mer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87630" y="7065200"/>
            <a:ext cx="120295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To reliably select 100 unique bacteria (p &lt; 0.01), we need 3 libraries</a:t>
            </a:r>
          </a:p>
        </p:txBody>
      </p:sp>
      <p:pic>
        <p:nvPicPr>
          <p:cNvPr id="146" name="barcode_method-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6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6677906" y="2194937"/>
            <a:ext cx="2602947" cy="1221620"/>
          </a:xfrm>
          <a:prstGeom prst="line">
            <a:avLst/>
          </a:prstGeom>
          <a:ln w="25400">
            <a:solidFill>
              <a:srgbClr val="0B9443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48" name="Shape 148"/>
          <p:cNvSpPr/>
          <p:nvPr/>
        </p:nvSpPr>
        <p:spPr>
          <a:xfrm>
            <a:off x="2516265" y="1269999"/>
            <a:ext cx="7972271" cy="1562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0B9443"/>
                </a:solidFill>
                <a:latin typeface="Helvetica"/>
                <a:ea typeface="Helvetica"/>
                <a:cs typeface="Helvetica"/>
                <a:sym typeface="Helvetica"/>
              </a:rPr>
              <a:t>Q-tag</a:t>
            </a:r>
            <a:endParaRPr b="1" sz="3600">
              <a:solidFill>
                <a:srgbClr val="0B9443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Class identifier that marks a barcode library</a:t>
            </a:r>
            <a:endParaRPr sz="3000"/>
          </a:p>
          <a:p>
            <a:pPr lvl="0">
              <a:defRPr sz="1800"/>
            </a:pPr>
            <a:r>
              <a:rPr sz="3000"/>
              <a:t>Each Q-tag class &gt; 14,000 barcodes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352985" y="451726"/>
            <a:ext cx="400934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 sz="2400"/>
            </a:lvl1pPr>
          </a:lstStyle>
          <a:p>
            <a:pPr lvl="0">
              <a:defRPr i="0" sz="1800"/>
            </a:pPr>
            <a:r>
              <a:rPr i="1" sz="2400"/>
              <a:t>During library preparation…</a:t>
            </a:r>
            <a:endParaRPr i="1" sz="2400"/>
          </a:p>
        </p:txBody>
      </p:sp>
      <p:pic>
        <p:nvPicPr>
          <p:cNvPr id="151" name="barcode_method-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 flipH="1">
            <a:off x="3125545" y="2194937"/>
            <a:ext cx="3463462" cy="1262942"/>
          </a:xfrm>
          <a:prstGeom prst="line">
            <a:avLst/>
          </a:prstGeom>
          <a:ln w="25400">
            <a:solidFill>
              <a:srgbClr val="26AAE1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3" name="Shape 153"/>
          <p:cNvSpPr/>
          <p:nvPr/>
        </p:nvSpPr>
        <p:spPr>
          <a:xfrm>
            <a:off x="2887662" y="1269999"/>
            <a:ext cx="7229476" cy="1562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26AAE1"/>
                </a:solidFill>
                <a:latin typeface="Helvetica"/>
                <a:ea typeface="Helvetica"/>
                <a:cs typeface="Helvetica"/>
                <a:sym typeface="Helvetica"/>
              </a:rPr>
              <a:t>Molecule Counter</a:t>
            </a:r>
            <a:endParaRPr b="1" sz="3600">
              <a:solidFill>
                <a:srgbClr val="26AAE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a randomized 9-mer</a:t>
            </a:r>
            <a:endParaRPr sz="3000"/>
          </a:p>
          <a:p>
            <a:pPr lvl="0">
              <a:defRPr sz="1800"/>
            </a:pPr>
            <a:r>
              <a:rPr sz="3000"/>
              <a:t>can count </a:t>
            </a:r>
            <a:r>
              <a:rPr i="1" sz="3000"/>
              <a:t>templates</a:t>
            </a:r>
            <a:r>
              <a:rPr sz="3000"/>
              <a:t> instead of amplicons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nfectiondynamics-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2916" y="787400"/>
            <a:ext cx="2952783" cy="77343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9859101" y="8652312"/>
            <a:ext cx="8976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Host</a:t>
            </a:r>
          </a:p>
        </p:txBody>
      </p:sp>
      <p:pic>
        <p:nvPicPr>
          <p:cNvPr id="37" name="infectiondynamics-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713" y="2440776"/>
            <a:ext cx="2407344" cy="193573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5888632" y="2288459"/>
            <a:ext cx="2507506" cy="2507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42ECE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9234" y="1465045"/>
            <a:ext cx="2307571" cy="1041735"/>
          </a:xfrm>
          <a:prstGeom prst="rect">
            <a:avLst/>
          </a:prstGeom>
        </p:spPr>
      </p:pic>
      <p:sp>
        <p:nvSpPr>
          <p:cNvPr id="40" name="Shape 40"/>
          <p:cNvSpPr/>
          <p:nvPr/>
        </p:nvSpPr>
        <p:spPr>
          <a:xfrm>
            <a:off x="476210" y="3727450"/>
            <a:ext cx="4965644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Thinking about how someone gets infected…</a:t>
            </a:r>
          </a:p>
        </p:txBody>
      </p:sp>
      <p:sp>
        <p:nvSpPr>
          <p:cNvPr id="41" name="Shape 41"/>
          <p:cNvSpPr/>
          <p:nvPr/>
        </p:nvSpPr>
        <p:spPr>
          <a:xfrm>
            <a:off x="5786596" y="5036827"/>
            <a:ext cx="271157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M. tuberculosis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339528" y="2510782"/>
            <a:ext cx="2506974" cy="113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790" y="0"/>
                </a:lnTo>
                <a:lnTo>
                  <a:pt x="21600" y="21382"/>
                </a:lnTo>
              </a:path>
            </a:pathLst>
          </a:custGeom>
          <a:ln w="25400">
            <a:solidFill>
              <a:srgbClr val="58585A"/>
            </a:solidFill>
            <a:miter lim="400000"/>
            <a:headEnd type="arrow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6" name="Shape 156"/>
          <p:cNvSpPr/>
          <p:nvPr/>
        </p:nvSpPr>
        <p:spPr>
          <a:xfrm>
            <a:off x="4165413" y="2259345"/>
            <a:ext cx="2829745" cy="495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600">
                <a:solidFill>
                  <a:srgbClr val="5858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58585A"/>
                </a:solidFill>
              </a:rPr>
              <a:t>constant handles</a:t>
            </a:r>
          </a:p>
        </p:txBody>
      </p:sp>
      <p:pic>
        <p:nvPicPr>
          <p:cNvPr id="157" name="barcode_method-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1529439" y="2527326"/>
            <a:ext cx="9792200" cy="948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790" y="0"/>
                </a:lnTo>
                <a:lnTo>
                  <a:pt x="21600" y="21382"/>
                </a:lnTo>
              </a:path>
            </a:pathLst>
          </a:custGeom>
          <a:ln w="25400">
            <a:solidFill>
              <a:srgbClr val="A97B50"/>
            </a:solidFill>
            <a:miter lim="400000"/>
            <a:headEnd type="arrow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60" name="barcode_method-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4078936" y="1269999"/>
            <a:ext cx="4846928" cy="1562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A97B50"/>
                </a:solidFill>
                <a:latin typeface="Helvetica"/>
                <a:ea typeface="Helvetica"/>
                <a:cs typeface="Helvetica"/>
                <a:sym typeface="Helvetica"/>
              </a:rPr>
              <a:t>Jitter</a:t>
            </a:r>
            <a:endParaRPr b="1" sz="3600">
              <a:solidFill>
                <a:srgbClr val="A97B5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variable-length region</a:t>
            </a:r>
            <a:endParaRPr sz="3000"/>
          </a:p>
          <a:p>
            <a:pPr lvl="0">
              <a:defRPr sz="1800"/>
            </a:pPr>
            <a:r>
              <a:rPr sz="3000"/>
              <a:t>reduces sequencing error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701958" y="2464859"/>
            <a:ext cx="11600908" cy="973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790" y="0"/>
                </a:lnTo>
                <a:lnTo>
                  <a:pt x="21600" y="21382"/>
                </a:lnTo>
              </a:path>
            </a:pathLst>
          </a:custGeom>
          <a:ln w="25400">
            <a:solidFill>
              <a:srgbClr val="FFDE17"/>
            </a:solidFill>
            <a:miter lim="400000"/>
            <a:headEnd type="arrow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64" name="barcode_method-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3333172"/>
            <a:ext cx="13004800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4664914" y="1727199"/>
            <a:ext cx="3674972" cy="110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929000"/>
                </a:solidFill>
                <a:latin typeface="Helvetica"/>
                <a:ea typeface="Helvetica"/>
                <a:cs typeface="Helvetica"/>
                <a:sym typeface="Helvetica"/>
              </a:rPr>
              <a:t>Index</a:t>
            </a:r>
            <a:endParaRPr b="1" sz="3600">
              <a:solidFill>
                <a:srgbClr val="929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ID for each sample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36785" y="7031355"/>
            <a:ext cx="12531229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You sequence the barcode, and read the sequence…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What is so hard??</a:t>
            </a:r>
          </a:p>
        </p:txBody>
      </p:sp>
      <p:pic>
        <p:nvPicPr>
          <p:cNvPr id="168" name="barcode_method-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27400"/>
            <a:ext cx="13004801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3110725" y="1440735"/>
            <a:ext cx="678335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  <a:endParaRPr sz="3800"/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36785" y="3784600"/>
            <a:ext cx="12531229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the problem: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noise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problem of noise</a:t>
            </a:r>
          </a:p>
        </p:txBody>
      </p:sp>
      <p:sp>
        <p:nvSpPr>
          <p:cNvPr id="174" name="Shape 174"/>
          <p:cNvSpPr/>
          <p:nvPr/>
        </p:nvSpPr>
        <p:spPr>
          <a:xfrm>
            <a:off x="236785" y="1714911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For example…</a:t>
            </a:r>
          </a:p>
        </p:txBody>
      </p:sp>
      <p:sp>
        <p:nvSpPr>
          <p:cNvPr id="175" name="Shape 175"/>
          <p:cNvSpPr/>
          <p:nvPr/>
        </p:nvSpPr>
        <p:spPr>
          <a:xfrm>
            <a:off x="2930969" y="3822700"/>
            <a:ext cx="6768364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800"/>
              <a:t>Pick 25 barcoded colonies</a:t>
            </a:r>
            <a:endParaRPr sz="3800"/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800"/>
              <a:t>Sequence</a:t>
            </a:r>
            <a:endParaRPr sz="3800"/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800"/>
              <a:t>Count Q-/g-tags (QGs)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366886" y="2438244"/>
            <a:ext cx="62368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“QG”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/>
              <a:t>a unique </a:t>
            </a:r>
            <a:r>
              <a:rPr sz="3000" u="sng"/>
              <a:t>Q</a:t>
            </a:r>
            <a:r>
              <a:rPr sz="3000"/>
              <a:t>-tag-</a:t>
            </a:r>
            <a:r>
              <a:rPr sz="3000" u="sng"/>
              <a:t>g</a:t>
            </a:r>
            <a:r>
              <a:rPr sz="3000"/>
              <a:t>-tag combination</a:t>
            </a:r>
          </a:p>
        </p:txBody>
      </p:sp>
      <p:sp>
        <p:nvSpPr>
          <p:cNvPr id="178" name="Shape 178"/>
          <p:cNvSpPr/>
          <p:nvPr/>
        </p:nvSpPr>
        <p:spPr>
          <a:xfrm flipH="1" rot="5400000">
            <a:off x="7084566" y="1535754"/>
            <a:ext cx="801456" cy="5145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138" y="0"/>
                  <a:pt x="6028" y="139"/>
                  <a:pt x="7667" y="382"/>
                </a:cubicBezTo>
                <a:cubicBezTo>
                  <a:pt x="9000" y="579"/>
                  <a:pt x="9459" y="826"/>
                  <a:pt x="9771" y="1075"/>
                </a:cubicBezTo>
                <a:cubicBezTo>
                  <a:pt x="10002" y="1260"/>
                  <a:pt x="10097" y="1454"/>
                  <a:pt x="10030" y="1652"/>
                </a:cubicBezTo>
                <a:lnTo>
                  <a:pt x="9870" y="9379"/>
                </a:lnTo>
                <a:cubicBezTo>
                  <a:pt x="9928" y="9537"/>
                  <a:pt x="10138" y="9693"/>
                  <a:pt x="10490" y="9845"/>
                </a:cubicBezTo>
                <a:cubicBezTo>
                  <a:pt x="10762" y="9962"/>
                  <a:pt x="11122" y="10080"/>
                  <a:pt x="11870" y="10182"/>
                </a:cubicBezTo>
                <a:cubicBezTo>
                  <a:pt x="12560" y="10277"/>
                  <a:pt x="13539" y="10351"/>
                  <a:pt x="14688" y="10397"/>
                </a:cubicBezTo>
                <a:lnTo>
                  <a:pt x="21600" y="10558"/>
                </a:lnTo>
                <a:lnTo>
                  <a:pt x="14621" y="10771"/>
                </a:lnTo>
                <a:cubicBezTo>
                  <a:pt x="13731" y="10813"/>
                  <a:pt x="12931" y="10874"/>
                  <a:pt x="12291" y="10951"/>
                </a:cubicBezTo>
                <a:cubicBezTo>
                  <a:pt x="11503" y="11046"/>
                  <a:pt x="10942" y="11167"/>
                  <a:pt x="10584" y="11332"/>
                </a:cubicBezTo>
                <a:cubicBezTo>
                  <a:pt x="10167" y="11523"/>
                  <a:pt x="10015" y="11748"/>
                  <a:pt x="10118" y="11978"/>
                </a:cubicBezTo>
                <a:lnTo>
                  <a:pt x="10291" y="19909"/>
                </a:lnTo>
                <a:cubicBezTo>
                  <a:pt x="10305" y="20059"/>
                  <a:pt x="10283" y="20209"/>
                  <a:pt x="10186" y="20359"/>
                </a:cubicBezTo>
                <a:cubicBezTo>
                  <a:pt x="9960" y="20711"/>
                  <a:pt x="9367" y="21070"/>
                  <a:pt x="6855" y="21326"/>
                </a:cubicBezTo>
                <a:cubicBezTo>
                  <a:pt x="5134" y="21501"/>
                  <a:pt x="2637" y="21598"/>
                  <a:pt x="39" y="21600"/>
                </a:cubicBezTo>
              </a:path>
            </a:pathLst>
          </a:cu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79" name="barcode_method-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0" y="4411377"/>
            <a:ext cx="13004800" cy="308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problem of noise</a:t>
            </a:r>
          </a:p>
        </p:txBody>
      </p:sp>
      <p:sp>
        <p:nvSpPr>
          <p:cNvPr id="182" name="Shape 182"/>
          <p:cNvSpPr/>
          <p:nvPr/>
        </p:nvSpPr>
        <p:spPr>
          <a:xfrm>
            <a:off x="236785" y="1473200"/>
            <a:ext cx="1253122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In an ideal world…</a:t>
            </a:r>
          </a:p>
        </p:txBody>
      </p:sp>
      <p:grpSp>
        <p:nvGrpSpPr>
          <p:cNvPr id="187" name="Group 187"/>
          <p:cNvGrpSpPr/>
          <p:nvPr/>
        </p:nvGrpSpPr>
        <p:grpSpPr>
          <a:xfrm>
            <a:off x="3408589" y="2975264"/>
            <a:ext cx="6187623" cy="5718205"/>
            <a:chOff x="0" y="0"/>
            <a:chExt cx="6187621" cy="5718204"/>
          </a:xfrm>
        </p:grpSpPr>
        <p:pic>
          <p:nvPicPr>
            <p:cNvPr id="183" name="infectiondynamics-1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83282" y="0"/>
              <a:ext cx="4904340" cy="4480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Shape 184"/>
            <p:cNvSpPr/>
            <p:nvPr/>
          </p:nvSpPr>
          <p:spPr>
            <a:xfrm>
              <a:off x="2143140" y="5159404"/>
              <a:ext cx="31846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rank-ordered QGs</a:t>
              </a:r>
            </a:p>
          </p:txBody>
        </p:sp>
        <p:sp>
          <p:nvSpPr>
            <p:cNvPr id="185" name="Shape 185"/>
            <p:cNvSpPr/>
            <p:nvPr/>
          </p:nvSpPr>
          <p:spPr>
            <a:xfrm rot="16200000">
              <a:off x="-1344818" y="1960853"/>
              <a:ext cx="3248436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reads for each QG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3848558" y="4585005"/>
              <a:ext cx="55880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2400"/>
                <a:t>25</a:t>
              </a:r>
            </a:p>
          </p:txBody>
        </p:sp>
      </p:grp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problem of noise</a:t>
            </a:r>
          </a:p>
        </p:txBody>
      </p:sp>
      <p:sp>
        <p:nvSpPr>
          <p:cNvPr id="190" name="Shape 190"/>
          <p:cNvSpPr/>
          <p:nvPr/>
        </p:nvSpPr>
        <p:spPr>
          <a:xfrm>
            <a:off x="4910087" y="8618056"/>
            <a:ext cx="31846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rank-ordered QGs</a:t>
            </a:r>
          </a:p>
        </p:txBody>
      </p:sp>
      <p:sp>
        <p:nvSpPr>
          <p:cNvPr id="191" name="Shape 191"/>
          <p:cNvSpPr/>
          <p:nvPr/>
        </p:nvSpPr>
        <p:spPr>
          <a:xfrm rot="16200000">
            <a:off x="-1015322" y="4955729"/>
            <a:ext cx="324843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reads for each QG</a:t>
            </a:r>
          </a:p>
        </p:txBody>
      </p:sp>
      <p:sp>
        <p:nvSpPr>
          <p:cNvPr id="192" name="Shape 192"/>
          <p:cNvSpPr/>
          <p:nvPr/>
        </p:nvSpPr>
        <p:spPr>
          <a:xfrm>
            <a:off x="236785" y="1473200"/>
            <a:ext cx="1253122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In reality…</a:t>
            </a:r>
          </a:p>
        </p:txBody>
      </p:sp>
      <p:pic>
        <p:nvPicPr>
          <p:cNvPr id="193" name="unfiltered_nh25_all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011" y="1812988"/>
            <a:ext cx="11598778" cy="6844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unfiltered_QGsonly_25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010" y="1812988"/>
            <a:ext cx="11598780" cy="684428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problem of noise</a:t>
            </a:r>
          </a:p>
        </p:txBody>
      </p:sp>
      <p:sp>
        <p:nvSpPr>
          <p:cNvPr id="197" name="Shape 197"/>
          <p:cNvSpPr/>
          <p:nvPr/>
        </p:nvSpPr>
        <p:spPr>
          <a:xfrm>
            <a:off x="4910087" y="8618056"/>
            <a:ext cx="31846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rank-ordered QGs</a:t>
            </a:r>
          </a:p>
        </p:txBody>
      </p:sp>
      <p:sp>
        <p:nvSpPr>
          <p:cNvPr id="198" name="Shape 198"/>
          <p:cNvSpPr/>
          <p:nvPr/>
        </p:nvSpPr>
        <p:spPr>
          <a:xfrm rot="16200000">
            <a:off x="-1015322" y="4955729"/>
            <a:ext cx="324843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reads for each QG</a:t>
            </a:r>
          </a:p>
        </p:txBody>
      </p:sp>
      <p:sp>
        <p:nvSpPr>
          <p:cNvPr id="199" name="Shape 199"/>
          <p:cNvSpPr/>
          <p:nvPr/>
        </p:nvSpPr>
        <p:spPr>
          <a:xfrm>
            <a:off x="236785" y="1473200"/>
            <a:ext cx="1253122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In reality…</a:t>
            </a:r>
          </a:p>
        </p:txBody>
      </p:sp>
      <p:sp>
        <p:nvSpPr>
          <p:cNvPr id="200" name="Shape 200"/>
          <p:cNvSpPr/>
          <p:nvPr/>
        </p:nvSpPr>
        <p:spPr>
          <a:xfrm>
            <a:off x="10590362" y="3470647"/>
            <a:ext cx="1087619" cy="3925777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01" name="Shape 201"/>
          <p:cNvSpPr/>
          <p:nvPr/>
        </p:nvSpPr>
        <p:spPr>
          <a:xfrm>
            <a:off x="9173219" y="2620958"/>
            <a:ext cx="2575628" cy="68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38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467 </a:t>
            </a:r>
            <a:r>
              <a:rPr sz="3800">
                <a:solidFill>
                  <a:srgbClr val="C82506"/>
                </a:solidFill>
              </a:rPr>
              <a:t>QGs</a:t>
            </a:r>
          </a:p>
        </p:txBody>
      </p:sp>
      <p:sp>
        <p:nvSpPr>
          <p:cNvPr id="202" name="Shape 202"/>
          <p:cNvSpPr/>
          <p:nvPr/>
        </p:nvSpPr>
        <p:spPr>
          <a:xfrm flipH="1">
            <a:off x="6804204" y="3596135"/>
            <a:ext cx="1" cy="4732553"/>
          </a:xfrm>
          <a:prstGeom prst="line">
            <a:avLst/>
          </a:prstGeom>
          <a:ln w="63500">
            <a:solidFill>
              <a:srgbClr val="9C9C9C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03" name="Shape 203"/>
          <p:cNvSpPr/>
          <p:nvPr/>
        </p:nvSpPr>
        <p:spPr>
          <a:xfrm>
            <a:off x="5848379" y="2620958"/>
            <a:ext cx="1911651" cy="68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25 </a:t>
            </a:r>
            <a:r>
              <a:rPr sz="3800"/>
              <a:t>QGs 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06400" y="3365500"/>
            <a:ext cx="804815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How do bacteria establish infection?</a:t>
            </a:r>
          </a:p>
        </p:txBody>
      </p:sp>
      <p:pic>
        <p:nvPicPr>
          <p:cNvPr id="46" name="infectiondynamics-08.png"/>
          <p:cNvPicPr/>
          <p:nvPr/>
        </p:nvPicPr>
        <p:blipFill>
          <a:blip r:embed="rId2">
            <a:extLst/>
          </a:blip>
          <a:srcRect l="0" t="1142" r="0" b="1142"/>
          <a:stretch>
            <a:fillRect/>
          </a:stretch>
        </p:blipFill>
        <p:spPr>
          <a:xfrm>
            <a:off x="8067743" y="2514401"/>
            <a:ext cx="4362807" cy="4721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problem of noise</a:t>
            </a:r>
          </a:p>
        </p:txBody>
      </p:sp>
      <p:sp>
        <p:nvSpPr>
          <p:cNvPr id="206" name="Shape 206"/>
          <p:cNvSpPr/>
          <p:nvPr/>
        </p:nvSpPr>
        <p:spPr>
          <a:xfrm>
            <a:off x="236785" y="4063995"/>
            <a:ext cx="12531229" cy="1625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5000"/>
              <a:t>How do we distinguish </a:t>
            </a:r>
            <a:r>
              <a:rPr b="1" sz="5000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rPr sz="5000"/>
              <a:t> </a:t>
            </a:r>
            <a:r>
              <a:rPr b="1" sz="5000">
                <a:latin typeface="Helvetica"/>
                <a:ea typeface="Helvetica"/>
                <a:cs typeface="Helvetica"/>
                <a:sym typeface="Helvetica"/>
              </a:rPr>
              <a:t>sequences</a:t>
            </a:r>
            <a:r>
              <a:rPr sz="5000"/>
              <a:t> </a:t>
            </a:r>
            <a:endParaRPr sz="5000"/>
          </a:p>
          <a:p>
            <a:pPr lvl="0">
              <a:defRPr sz="1800"/>
            </a:pPr>
            <a:r>
              <a:rPr sz="5000"/>
              <a:t>from erroneous ones?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Where does noise come from?</a:t>
            </a:r>
          </a:p>
        </p:txBody>
      </p:sp>
      <p:sp>
        <p:nvSpPr>
          <p:cNvPr id="209" name="Shape 209"/>
          <p:cNvSpPr/>
          <p:nvPr/>
        </p:nvSpPr>
        <p:spPr>
          <a:xfrm>
            <a:off x="1938233" y="2178050"/>
            <a:ext cx="5067357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Sequencing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Base-calling error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Spot-finding issues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 bias</a:t>
            </a:r>
            <a:endParaRPr i="1" sz="3600"/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Amplification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Contamination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Where does noise come from?</a:t>
            </a:r>
          </a:p>
        </p:txBody>
      </p:sp>
      <p:sp>
        <p:nvSpPr>
          <p:cNvPr id="212" name="Shape 212"/>
          <p:cNvSpPr/>
          <p:nvPr/>
        </p:nvSpPr>
        <p:spPr>
          <a:xfrm>
            <a:off x="1938233" y="2178050"/>
            <a:ext cx="9128334" cy="539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Sequencing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Base-calling error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Spot-finding issues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 bias</a:t>
            </a:r>
            <a:endParaRPr i="1" sz="3600"/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Amplification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Contamination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1" marL="913694" indent="-469194" algn="l">
              <a:spcBef>
                <a:spcPts val="1000"/>
              </a:spcBef>
              <a:buSzPct val="75000"/>
              <a:buChar char="✓"/>
              <a:defRPr sz="1800"/>
            </a:pPr>
            <a:r>
              <a:rPr i="1" sz="3600"/>
              <a:t>Isolate each step of </a:t>
            </a:r>
            <a:r>
              <a:rPr i="1" sz="3800"/>
              <a:t>library</a:t>
            </a:r>
            <a:r>
              <a:rPr i="1" sz="3600"/>
              <a:t> preparation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✓"/>
              <a:defRPr sz="1800"/>
            </a:pPr>
            <a:r>
              <a:rPr i="1" sz="3600"/>
              <a:t>Run negative controls with each library 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Where does noise come from?</a:t>
            </a:r>
          </a:p>
        </p:txBody>
      </p:sp>
      <p:sp>
        <p:nvSpPr>
          <p:cNvPr id="215" name="Shape 215"/>
          <p:cNvSpPr/>
          <p:nvPr/>
        </p:nvSpPr>
        <p:spPr>
          <a:xfrm>
            <a:off x="1938233" y="2178050"/>
            <a:ext cx="5067357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762000" indent="-7620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Sequencing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Base-calling error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Spot-finding issues</a:t>
            </a:r>
            <a:endParaRPr i="1" sz="3600"/>
          </a:p>
          <a:p>
            <a:pPr lvl="1" marL="913694" indent="-469194" algn="l">
              <a:spcBef>
                <a:spcPts val="1000"/>
              </a:spcBef>
              <a:buSzPct val="75000"/>
              <a:buChar char="•"/>
              <a:defRPr sz="1800"/>
            </a:pPr>
            <a:r>
              <a:rPr i="1" sz="3600"/>
              <a:t>Base bias</a:t>
            </a:r>
            <a:endParaRPr i="1" sz="3600"/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Amplification error</a:t>
            </a:r>
            <a:endParaRPr sz="3600">
              <a:latin typeface="Helvetica"/>
              <a:ea typeface="Helvetica"/>
              <a:cs typeface="Helvetica"/>
              <a:sym typeface="Helvetica"/>
            </a:endParaRPr>
          </a:p>
          <a:p>
            <a:pPr lvl="0" marL="762000" indent="-762000" algn="l">
              <a:spcBef>
                <a:spcPts val="1000"/>
              </a:spcBef>
              <a:buSzPct val="100000"/>
              <a:buAutoNum type="arabicPeriod" startAt="2"/>
              <a:defRPr sz="1800"/>
            </a:pPr>
            <a:r>
              <a:rPr sz="3600">
                <a:solidFill>
                  <a:srgbClr val="A9A9A9"/>
                </a:solidFill>
                <a:latin typeface="Helvetica"/>
                <a:ea typeface="Helvetica"/>
                <a:cs typeface="Helvetica"/>
                <a:sym typeface="Helvetica"/>
              </a:rPr>
              <a:t>Contamination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236785" y="3499363"/>
            <a:ext cx="125312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000"/>
              <a:t>Fortunately…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xfiles-i-want-to-believe-jp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497" y="-1892051"/>
            <a:ext cx="13171794" cy="1163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17199" y="9265904"/>
            <a:ext cx="20199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5E5E5E"/>
                </a:solidFill>
              </a:rPr>
              <a:t>Image: </a:t>
            </a:r>
            <a:r>
              <a:rPr i="1">
                <a:solidFill>
                  <a:srgbClr val="5E5E5E"/>
                </a:solidFill>
              </a:rPr>
              <a:t>The X-Files</a:t>
            </a:r>
          </a:p>
        </p:txBody>
      </p:sp>
      <p:grpSp>
        <p:nvGrpSpPr>
          <p:cNvPr id="223" name="Group 223"/>
          <p:cNvGrpSpPr/>
          <p:nvPr/>
        </p:nvGrpSpPr>
        <p:grpSpPr>
          <a:xfrm>
            <a:off x="3294714" y="4626775"/>
            <a:ext cx="6415501" cy="492059"/>
            <a:chOff x="176" y="8798"/>
            <a:chExt cx="6415500" cy="492057"/>
          </a:xfrm>
        </p:grpSpPr>
        <p:pic>
          <p:nvPicPr>
            <p:cNvPr id="22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6" y="125752"/>
              <a:ext cx="2444514" cy="37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815833" y="8798"/>
              <a:ext cx="3599844" cy="492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4" name="Shape 224"/>
          <p:cNvSpPr/>
          <p:nvPr/>
        </p:nvSpPr>
        <p:spPr>
          <a:xfrm>
            <a:off x="117199" y="9265904"/>
            <a:ext cx="20199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EBEBEB"/>
                </a:solidFill>
              </a:rPr>
              <a:t>Image: </a:t>
            </a:r>
            <a:r>
              <a:rPr i="1">
                <a:solidFill>
                  <a:srgbClr val="EBEBEB"/>
                </a:solidFill>
              </a:rPr>
              <a:t>The X-Files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noise problem is common</a:t>
            </a:r>
          </a:p>
        </p:txBody>
      </p:sp>
      <p:pic>
        <p:nvPicPr>
          <p:cNvPr id="227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88" y="1496390"/>
            <a:ext cx="8660608" cy="41258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28" name="image5.png"/>
          <p:cNvPicPr/>
          <p:nvPr/>
        </p:nvPicPr>
        <p:blipFill>
          <a:blip r:embed="rId3">
            <a:extLst/>
          </a:blip>
          <a:srcRect l="4121" t="0" r="4121" b="28753"/>
          <a:stretch>
            <a:fillRect/>
          </a:stretch>
        </p:blipFill>
        <p:spPr>
          <a:xfrm>
            <a:off x="1037259" y="5833655"/>
            <a:ext cx="7946560" cy="37324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2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0905" y="2734553"/>
            <a:ext cx="8185862" cy="3520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The noise problem is common</a:t>
            </a:r>
          </a:p>
        </p:txBody>
      </p:sp>
      <p:pic>
        <p:nvPicPr>
          <p:cNvPr id="232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88" y="1496390"/>
            <a:ext cx="8660608" cy="41258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33" name="image5.png"/>
          <p:cNvPicPr/>
          <p:nvPr/>
        </p:nvPicPr>
        <p:blipFill>
          <a:blip r:embed="rId3">
            <a:extLst/>
          </a:blip>
          <a:srcRect l="4121" t="0" r="4121" b="28753"/>
          <a:stretch>
            <a:fillRect/>
          </a:stretch>
        </p:blipFill>
        <p:spPr>
          <a:xfrm>
            <a:off x="1037259" y="5833655"/>
            <a:ext cx="7946560" cy="37324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3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0905" y="2734553"/>
            <a:ext cx="8185862" cy="3520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35" name="Shape 235"/>
          <p:cNvSpPr/>
          <p:nvPr/>
        </p:nvSpPr>
        <p:spPr>
          <a:xfrm>
            <a:off x="236785" y="3949700"/>
            <a:ext cx="12531229" cy="1854200"/>
          </a:xfrm>
          <a:prstGeom prst="rect">
            <a:avLst/>
          </a:prstGeom>
          <a:solidFill>
            <a:srgbClr val="FFFFFF">
              <a:alpha val="92111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How did they deal with it?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6.png"/>
          <p:cNvPicPr/>
          <p:nvPr/>
        </p:nvPicPr>
        <p:blipFill>
          <a:blip r:embed="rId2">
            <a:extLst/>
          </a:blip>
          <a:srcRect l="0" t="48826" r="60685" b="0"/>
          <a:stretch>
            <a:fillRect/>
          </a:stretch>
        </p:blipFill>
        <p:spPr>
          <a:xfrm>
            <a:off x="293203" y="294988"/>
            <a:ext cx="3856191" cy="239117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2092395" y="4037023"/>
            <a:ext cx="8820010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69194" indent="-469194" algn="l">
              <a:spcBef>
                <a:spcPts val="1500"/>
              </a:spcBef>
              <a:buSzPct val="75000"/>
              <a:buChar char="•"/>
              <a:defRPr sz="1800"/>
            </a:pPr>
            <a:r>
              <a:rPr sz="3000"/>
              <a:t>Infected with and counted only </a:t>
            </a:r>
            <a:r>
              <a:rPr i="1" sz="3000"/>
              <a:t>known</a:t>
            </a:r>
            <a:r>
              <a:rPr sz="3000"/>
              <a:t> barcodes (~500 known)</a:t>
            </a:r>
            <a:endParaRPr sz="3000"/>
          </a:p>
          <a:p>
            <a:pPr lvl="1" marL="913694" indent="-469194" algn="l">
              <a:spcBef>
                <a:spcPts val="1500"/>
              </a:spcBef>
              <a:buSzPct val="75000"/>
              <a:buChar char="‣"/>
              <a:defRPr sz="1800"/>
            </a:pPr>
            <a:r>
              <a:rPr sz="3000"/>
              <a:t>Low-throughput </a:t>
            </a:r>
            <a:endParaRPr sz="3000"/>
          </a:p>
          <a:p>
            <a:pPr lvl="1" marL="913694" indent="-469194" algn="l">
              <a:spcBef>
                <a:spcPts val="1500"/>
              </a:spcBef>
              <a:buSzPct val="75000"/>
              <a:buChar char="‣"/>
              <a:defRPr sz="1800"/>
            </a:pPr>
            <a:r>
              <a:rPr sz="3000"/>
              <a:t>Only see </a:t>
            </a:r>
            <a:r>
              <a:rPr i="1" sz="3000"/>
              <a:t>changes</a:t>
            </a:r>
            <a:r>
              <a:rPr sz="3000"/>
              <a:t> in population composition</a:t>
            </a:r>
          </a:p>
        </p:txBody>
      </p:sp>
      <p:sp>
        <p:nvSpPr>
          <p:cNvPr id="239" name="Shape 239"/>
          <p:cNvSpPr/>
          <p:nvPr/>
        </p:nvSpPr>
        <p:spPr>
          <a:xfrm>
            <a:off x="12041265" y="2619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2015</a:t>
            </a:r>
          </a:p>
        </p:txBody>
      </p:sp>
      <p:pic>
        <p:nvPicPr>
          <p:cNvPr id="240" name="pasted-image.png"/>
          <p:cNvPicPr/>
          <p:nvPr/>
        </p:nvPicPr>
        <p:blipFill>
          <a:blip r:embed="rId3">
            <a:extLst/>
          </a:blip>
          <a:srcRect l="7279" t="15296" r="5158" b="41417"/>
          <a:stretch>
            <a:fillRect/>
          </a:stretch>
        </p:blipFill>
        <p:spPr>
          <a:xfrm>
            <a:off x="9664497" y="290736"/>
            <a:ext cx="2398976" cy="348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7591" y="8033877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NUCLEIC RES. PAPER</a:t>
            </a:r>
          </a:p>
        </p:txBody>
      </p:sp>
      <p:pic>
        <p:nvPicPr>
          <p:cNvPr id="243" name="pasted-image.png"/>
          <p:cNvPicPr/>
          <p:nvPr/>
        </p:nvPicPr>
        <p:blipFill>
          <a:blip r:embed="rId2">
            <a:extLst/>
          </a:blip>
          <a:srcRect l="0" t="19063" r="0" b="32238"/>
          <a:stretch>
            <a:fillRect/>
          </a:stretch>
        </p:blipFill>
        <p:spPr>
          <a:xfrm>
            <a:off x="309958" y="344782"/>
            <a:ext cx="8185862" cy="1714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/>
          <p:nvPr/>
        </p:nvPicPr>
        <p:blipFill>
          <a:blip r:embed="rId2">
            <a:extLst/>
          </a:blip>
          <a:srcRect l="72471" t="829" r="0" b="87592"/>
          <a:stretch>
            <a:fillRect/>
          </a:stretch>
        </p:blipFill>
        <p:spPr>
          <a:xfrm>
            <a:off x="10253121" y="386871"/>
            <a:ext cx="2418703" cy="43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nfectiondynamics-09.png"/>
          <p:cNvPicPr/>
          <p:nvPr/>
        </p:nvPicPr>
        <p:blipFill>
          <a:blip r:embed="rId2">
            <a:extLst/>
          </a:blip>
          <a:srcRect l="3803" t="0" r="3803" b="0"/>
          <a:stretch>
            <a:fillRect/>
          </a:stretch>
        </p:blipFill>
        <p:spPr>
          <a:xfrm>
            <a:off x="8081030" y="2433637"/>
            <a:ext cx="4418947" cy="4782749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401692" y="3365500"/>
            <a:ext cx="8048155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/>
              <a:t>How do bacteria establish infection?</a:t>
            </a:r>
            <a:endParaRPr sz="3800"/>
          </a:p>
          <a:p>
            <a:pPr lvl="0" algn="l">
              <a:defRPr sz="1800"/>
            </a:pPr>
            <a:endParaRPr sz="3800"/>
          </a:p>
          <a:p>
            <a:pPr lvl="0" algn="l">
              <a:defRPr sz="1800"/>
            </a:pPr>
            <a:r>
              <a:rPr sz="3800"/>
              <a:t>Which bacteria live and die?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5.png"/>
          <p:cNvPicPr/>
          <p:nvPr/>
        </p:nvPicPr>
        <p:blipFill>
          <a:blip r:embed="rId2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5.png"/>
          <p:cNvPicPr/>
          <p:nvPr/>
        </p:nvPicPr>
        <p:blipFill>
          <a:blip r:embed="rId2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grpSp>
        <p:nvGrpSpPr>
          <p:cNvPr id="261" name="Group 261"/>
          <p:cNvGrpSpPr/>
          <p:nvPr/>
        </p:nvGrpSpPr>
        <p:grpSpPr>
          <a:xfrm>
            <a:off x="4926557" y="4309952"/>
            <a:ext cx="3151685" cy="1133696"/>
            <a:chOff x="0" y="0"/>
            <a:chExt cx="3151683" cy="1133694"/>
          </a:xfrm>
        </p:grpSpPr>
        <p:pic>
          <p:nvPicPr>
            <p:cNvPr id="249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11146" y="32054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2732" y="457927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7378" y="64109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1585" y="9158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6342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71717" y="0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2816" y="100744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32965" y="503720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99308" y="641099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34454" y="860904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60783" y="732684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barcode_method-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5876" y="91585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2" name="barcode_method-0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9925" y="2809452"/>
            <a:ext cx="4744951" cy="142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.png"/>
          <p:cNvPicPr/>
          <p:nvPr/>
        </p:nvPicPr>
        <p:blipFill>
          <a:blip r:embed="rId2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5.png"/>
          <p:cNvPicPr/>
          <p:nvPr/>
        </p:nvPicPr>
        <p:blipFill>
          <a:blip r:embed="rId2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sp>
        <p:nvSpPr>
          <p:cNvPr id="267" name="Shape 267"/>
          <p:cNvSpPr/>
          <p:nvPr/>
        </p:nvSpPr>
        <p:spPr>
          <a:xfrm>
            <a:off x="6258607" y="6269096"/>
            <a:ext cx="595296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69194" indent="-469194" algn="l">
              <a:spcBef>
                <a:spcPts val="1500"/>
              </a:spcBef>
              <a:buSzPct val="75000"/>
              <a:buChar char="•"/>
              <a:defRPr sz="1800"/>
            </a:pPr>
            <a:r>
              <a:rPr sz="3000"/>
              <a:t>Estimate background noise using ‘mock library IDs’</a:t>
            </a:r>
            <a:endParaRPr sz="3000"/>
          </a:p>
          <a:p>
            <a:pPr lvl="0" marL="469194" indent="-469194" algn="l">
              <a:spcBef>
                <a:spcPts val="1500"/>
              </a:spcBef>
              <a:buSzPct val="75000"/>
              <a:buChar char="•"/>
              <a:defRPr sz="1800"/>
            </a:pPr>
            <a:r>
              <a:rPr sz="3000"/>
              <a:t>Combine ‘similar’ barcodes to preserve data</a:t>
            </a:r>
          </a:p>
        </p:txBody>
      </p:sp>
      <p:grpSp>
        <p:nvGrpSpPr>
          <p:cNvPr id="271" name="Group 271"/>
          <p:cNvGrpSpPr/>
          <p:nvPr/>
        </p:nvGrpSpPr>
        <p:grpSpPr>
          <a:xfrm>
            <a:off x="1886670" y="6425653"/>
            <a:ext cx="3846327" cy="1858585"/>
            <a:chOff x="0" y="0"/>
            <a:chExt cx="3846325" cy="1858583"/>
          </a:xfrm>
        </p:grpSpPr>
        <p:pic>
          <p:nvPicPr>
            <p:cNvPr id="268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755" y="189126"/>
              <a:ext cx="3425719" cy="1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0608" y="375438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4" name="Group 284"/>
          <p:cNvGrpSpPr/>
          <p:nvPr/>
        </p:nvGrpSpPr>
        <p:grpSpPr>
          <a:xfrm>
            <a:off x="4926557" y="4309952"/>
            <a:ext cx="3151685" cy="1133696"/>
            <a:chOff x="0" y="0"/>
            <a:chExt cx="3151683" cy="1133694"/>
          </a:xfrm>
        </p:grpSpPr>
        <p:pic>
          <p:nvPicPr>
            <p:cNvPr id="272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146" y="32054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2732" y="457927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7378" y="64109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1585" y="9158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6342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1717" y="0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12816" y="100744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32965" y="503720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99308" y="641099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34454" y="860904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783" y="732684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5876" y="91585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Shape 285"/>
          <p:cNvSpPr/>
          <p:nvPr/>
        </p:nvSpPr>
        <p:spPr>
          <a:xfrm flipV="1">
            <a:off x="3944850" y="5551484"/>
            <a:ext cx="2367413" cy="547263"/>
          </a:xfrm>
          <a:prstGeom prst="line">
            <a:avLst/>
          </a:prstGeom>
          <a:ln w="25400">
            <a:solidFill>
              <a:srgbClr val="A9A9A9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>
            <a:off x="1797330" y="5504452"/>
            <a:ext cx="18289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Known 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pic>
        <p:nvPicPr>
          <p:cNvPr id="287" name="barcode_method-0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9925" y="2809452"/>
            <a:ext cx="4744951" cy="142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5.png"/>
          <p:cNvPicPr/>
          <p:nvPr/>
        </p:nvPicPr>
        <p:blipFill>
          <a:blip r:embed="rId2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5.png"/>
          <p:cNvPicPr/>
          <p:nvPr/>
        </p:nvPicPr>
        <p:blipFill>
          <a:blip r:embed="rId2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sp>
        <p:nvSpPr>
          <p:cNvPr id="292" name="Shape 292"/>
          <p:cNvSpPr/>
          <p:nvPr/>
        </p:nvSpPr>
        <p:spPr>
          <a:xfrm>
            <a:off x="6258607" y="6269096"/>
            <a:ext cx="595296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69194" indent="-469194" algn="l">
              <a:spcBef>
                <a:spcPts val="1500"/>
              </a:spcBef>
              <a:buSzPct val="75000"/>
              <a:buChar char="•"/>
              <a:defRPr sz="1800"/>
            </a:pPr>
            <a:r>
              <a:rPr sz="3000">
                <a:solidFill>
                  <a:srgbClr val="FF2600"/>
                </a:solidFill>
              </a:rPr>
              <a:t>Estimate background noise using ‘mock library IDs’</a:t>
            </a:r>
            <a:endParaRPr sz="3000">
              <a:solidFill>
                <a:srgbClr val="FF2600"/>
              </a:solidFill>
            </a:endParaRPr>
          </a:p>
          <a:p>
            <a:pPr lvl="0" marL="469194" indent="-469194" algn="l">
              <a:spcBef>
                <a:spcPts val="1500"/>
              </a:spcBef>
              <a:buSzPct val="75000"/>
              <a:buChar char="•"/>
              <a:defRPr sz="1800"/>
            </a:pPr>
            <a:r>
              <a:rPr sz="3000"/>
              <a:t>Combine ‘similar’ barcodes to preserve data</a:t>
            </a:r>
          </a:p>
        </p:txBody>
      </p:sp>
      <p:grpSp>
        <p:nvGrpSpPr>
          <p:cNvPr id="296" name="Group 296"/>
          <p:cNvGrpSpPr/>
          <p:nvPr/>
        </p:nvGrpSpPr>
        <p:grpSpPr>
          <a:xfrm>
            <a:off x="1886670" y="6425653"/>
            <a:ext cx="3846327" cy="1858585"/>
            <a:chOff x="0" y="0"/>
            <a:chExt cx="3846325" cy="1858583"/>
          </a:xfrm>
        </p:grpSpPr>
        <p:pic>
          <p:nvPicPr>
            <p:cNvPr id="293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755" y="189126"/>
              <a:ext cx="3425719" cy="1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barcode_method-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0608" y="375438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9" name="Group 309"/>
          <p:cNvGrpSpPr/>
          <p:nvPr/>
        </p:nvGrpSpPr>
        <p:grpSpPr>
          <a:xfrm>
            <a:off x="4926557" y="4309952"/>
            <a:ext cx="3151685" cy="1133696"/>
            <a:chOff x="0" y="0"/>
            <a:chExt cx="3151683" cy="1133694"/>
          </a:xfrm>
        </p:grpSpPr>
        <p:pic>
          <p:nvPicPr>
            <p:cNvPr id="297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146" y="32054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2732" y="457927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7378" y="64109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0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1585" y="9158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6342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1717" y="0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12816" y="100744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32965" y="503720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99308" y="641099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34454" y="860904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783" y="732684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barcode_method-0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5876" y="91585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0" name="Shape 310"/>
          <p:cNvSpPr/>
          <p:nvPr/>
        </p:nvSpPr>
        <p:spPr>
          <a:xfrm flipV="1">
            <a:off x="3944850" y="5551484"/>
            <a:ext cx="2367413" cy="547263"/>
          </a:xfrm>
          <a:prstGeom prst="line">
            <a:avLst/>
          </a:prstGeom>
          <a:ln w="25400">
            <a:solidFill>
              <a:srgbClr val="A9A9A9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11" name="Shape 311"/>
          <p:cNvSpPr/>
          <p:nvPr/>
        </p:nvSpPr>
        <p:spPr>
          <a:xfrm>
            <a:off x="1797330" y="5504452"/>
            <a:ext cx="18289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Known 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pic>
        <p:nvPicPr>
          <p:cNvPr id="312" name="barcode_method-0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9925" y="2809452"/>
            <a:ext cx="4744951" cy="142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6880312" y="5475795"/>
            <a:ext cx="5195712" cy="3093849"/>
          </a:xfrm>
          <a:prstGeom prst="roundRect">
            <a:avLst>
              <a:gd name="adj" fmla="val 1822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15" name="image5.png"/>
          <p:cNvPicPr/>
          <p:nvPr/>
        </p:nvPicPr>
        <p:blipFill>
          <a:blip r:embed="rId3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 319"/>
          <p:cNvGrpSpPr/>
          <p:nvPr/>
        </p:nvGrpSpPr>
        <p:grpSpPr>
          <a:xfrm>
            <a:off x="1886670" y="6425653"/>
            <a:ext cx="3846327" cy="1858585"/>
            <a:chOff x="0" y="0"/>
            <a:chExt cx="3846325" cy="1858583"/>
          </a:xfrm>
        </p:grpSpPr>
        <p:pic>
          <p:nvPicPr>
            <p:cNvPr id="316" name="barcode_method-0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barcode_method-0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4755" y="189126"/>
              <a:ext cx="3425719" cy="1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barcode_method-0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0608" y="375438"/>
              <a:ext cx="3425718" cy="148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3" name="Group 323"/>
          <p:cNvGrpSpPr/>
          <p:nvPr/>
        </p:nvGrpSpPr>
        <p:grpSpPr>
          <a:xfrm>
            <a:off x="7206964" y="6400262"/>
            <a:ext cx="3911166" cy="1909367"/>
            <a:chOff x="0" y="0"/>
            <a:chExt cx="3911164" cy="1909365"/>
          </a:xfrm>
        </p:grpSpPr>
        <p:pic>
          <p:nvPicPr>
            <p:cNvPr id="320" name="barcode_method-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530165" cy="1528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barcode_method-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0499" y="1904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barcode_method-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0999" y="3809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6" name="Group 336"/>
          <p:cNvGrpSpPr/>
          <p:nvPr/>
        </p:nvGrpSpPr>
        <p:grpSpPr>
          <a:xfrm>
            <a:off x="4926557" y="4309952"/>
            <a:ext cx="3151685" cy="1133696"/>
            <a:chOff x="0" y="0"/>
            <a:chExt cx="3151683" cy="1133694"/>
          </a:xfrm>
        </p:grpSpPr>
        <p:pic>
          <p:nvPicPr>
            <p:cNvPr id="324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1146" y="32054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02732" y="457927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7378" y="641099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1585" y="9158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66342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71717" y="0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12816" y="100744"/>
              <a:ext cx="1052377" cy="217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32965" y="503720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99308" y="641099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34454" y="860904"/>
              <a:ext cx="1052376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60783" y="732684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barcode_method-0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5876" y="915855"/>
              <a:ext cx="1052377" cy="217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7" name="Shape 337"/>
          <p:cNvSpPr/>
          <p:nvPr/>
        </p:nvSpPr>
        <p:spPr>
          <a:xfrm flipV="1">
            <a:off x="3944850" y="5551484"/>
            <a:ext cx="2367413" cy="547263"/>
          </a:xfrm>
          <a:prstGeom prst="line">
            <a:avLst/>
          </a:prstGeom>
          <a:ln w="25400">
            <a:solidFill>
              <a:srgbClr val="A9A9A9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38" name="Shape 338"/>
          <p:cNvSpPr/>
          <p:nvPr/>
        </p:nvSpPr>
        <p:spPr>
          <a:xfrm flipH="1" flipV="1">
            <a:off x="6307050" y="5551484"/>
            <a:ext cx="2367413" cy="547263"/>
          </a:xfrm>
          <a:prstGeom prst="line">
            <a:avLst/>
          </a:prstGeom>
          <a:ln w="25400">
            <a:solidFill>
              <a:srgbClr val="A9A9A9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339" name="image5.png"/>
          <p:cNvPicPr/>
          <p:nvPr/>
        </p:nvPicPr>
        <p:blipFill>
          <a:blip r:embed="rId3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sp>
        <p:nvSpPr>
          <p:cNvPr id="341" name="Shape 341"/>
          <p:cNvSpPr/>
          <p:nvPr/>
        </p:nvSpPr>
        <p:spPr>
          <a:xfrm>
            <a:off x="1797330" y="5504452"/>
            <a:ext cx="18289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Known 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sp>
        <p:nvSpPr>
          <p:cNvPr id="342" name="Shape 342"/>
          <p:cNvSpPr/>
          <p:nvPr/>
        </p:nvSpPr>
        <p:spPr>
          <a:xfrm>
            <a:off x="8666190" y="5517152"/>
            <a:ext cx="263470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Unidentifiable </a:t>
            </a:r>
            <a:endParaRPr sz="3000">
              <a:solidFill>
                <a:srgbClr val="EBEBEB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sp>
        <p:nvSpPr>
          <p:cNvPr id="343" name="Shape 343"/>
          <p:cNvSpPr/>
          <p:nvPr/>
        </p:nvSpPr>
        <p:spPr>
          <a:xfrm>
            <a:off x="353721" y="2294565"/>
            <a:ext cx="508292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Estimating background noise</a:t>
            </a:r>
          </a:p>
        </p:txBody>
      </p:sp>
      <p:pic>
        <p:nvPicPr>
          <p:cNvPr id="344" name="barcode_method-0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29925" y="2809452"/>
            <a:ext cx="4744951" cy="142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6880312" y="5475795"/>
            <a:ext cx="5195712" cy="3093849"/>
          </a:xfrm>
          <a:prstGeom prst="roundRect">
            <a:avLst>
              <a:gd name="adj" fmla="val 1822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7" name="image5.png"/>
          <p:cNvPicPr/>
          <p:nvPr/>
        </p:nvPicPr>
        <p:blipFill>
          <a:blip r:embed="rId3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 351"/>
          <p:cNvGrpSpPr/>
          <p:nvPr/>
        </p:nvGrpSpPr>
        <p:grpSpPr>
          <a:xfrm>
            <a:off x="7206964" y="6400262"/>
            <a:ext cx="3911166" cy="1909367"/>
            <a:chOff x="0" y="0"/>
            <a:chExt cx="3911164" cy="1909365"/>
          </a:xfrm>
        </p:grpSpPr>
        <p:pic>
          <p:nvPicPr>
            <p:cNvPr id="348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30165" cy="1528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0499" y="1904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0999" y="3809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2" name="image5.png"/>
          <p:cNvPicPr/>
          <p:nvPr/>
        </p:nvPicPr>
        <p:blipFill>
          <a:blip r:embed="rId3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sp>
        <p:nvSpPr>
          <p:cNvPr id="354" name="Shape 354"/>
          <p:cNvSpPr/>
          <p:nvPr/>
        </p:nvSpPr>
        <p:spPr>
          <a:xfrm>
            <a:off x="353721" y="2294565"/>
            <a:ext cx="508292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Estimating background noise</a:t>
            </a:r>
          </a:p>
        </p:txBody>
      </p:sp>
      <p:pic>
        <p:nvPicPr>
          <p:cNvPr id="355" name="barcode_method-0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4435" y="2066722"/>
            <a:ext cx="3368217" cy="101448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8666190" y="5517152"/>
            <a:ext cx="263470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trike="sngStrike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Unidentifiable </a:t>
            </a:r>
            <a:endParaRPr strike="sngStrike" sz="3000">
              <a:solidFill>
                <a:srgbClr val="EBEBEB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trike="sngStrike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sp>
        <p:nvSpPr>
          <p:cNvPr id="357" name="Shape 357"/>
          <p:cNvSpPr/>
          <p:nvPr/>
        </p:nvSpPr>
        <p:spPr>
          <a:xfrm>
            <a:off x="9362213" y="5148089"/>
            <a:ext cx="2361101" cy="1041401"/>
          </a:xfrm>
          <a:prstGeom prst="rect">
            <a:avLst/>
          </a:prstGeom>
          <a:solidFill>
            <a:srgbClr val="C82506"/>
          </a:solidFill>
          <a:ln w="25400">
            <a:solidFill>
              <a:srgbClr val="A9A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‘mock library IDs’</a:t>
            </a:r>
          </a:p>
        </p:txBody>
      </p:sp>
      <p:sp>
        <p:nvSpPr>
          <p:cNvPr id="358" name="Shape 358"/>
          <p:cNvSpPr/>
          <p:nvPr/>
        </p:nvSpPr>
        <p:spPr>
          <a:xfrm>
            <a:off x="324677" y="3159316"/>
            <a:ext cx="1005959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Consider unidentifiable library IDs as ‘mock’ IDs</a:t>
            </a:r>
            <a:endParaRPr sz="3000"/>
          </a:p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Count barcodes to estimate background noise</a:t>
            </a:r>
            <a:endParaRPr sz="3000"/>
          </a:p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Use this as a quantitative threshold for ‘real’ reads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6880312" y="5475795"/>
            <a:ext cx="5195712" cy="3093849"/>
          </a:xfrm>
          <a:prstGeom prst="roundRect">
            <a:avLst>
              <a:gd name="adj" fmla="val 1822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61" name="image5.png"/>
          <p:cNvPicPr/>
          <p:nvPr/>
        </p:nvPicPr>
        <p:blipFill>
          <a:blip r:embed="rId3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7206964" y="6400262"/>
            <a:ext cx="3911166" cy="1909367"/>
            <a:chOff x="0" y="0"/>
            <a:chExt cx="3911164" cy="1909365"/>
          </a:xfrm>
        </p:grpSpPr>
        <p:pic>
          <p:nvPicPr>
            <p:cNvPr id="362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30165" cy="1528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3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0499" y="1904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barcode_method-0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0999" y="380999"/>
              <a:ext cx="3530166" cy="1528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6" name="image5.png"/>
          <p:cNvPicPr/>
          <p:nvPr/>
        </p:nvPicPr>
        <p:blipFill>
          <a:blip r:embed="rId3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sp>
        <p:nvSpPr>
          <p:cNvPr id="368" name="Shape 368"/>
          <p:cNvSpPr/>
          <p:nvPr/>
        </p:nvSpPr>
        <p:spPr>
          <a:xfrm>
            <a:off x="353721" y="2294565"/>
            <a:ext cx="508292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Estimating background noise</a:t>
            </a:r>
          </a:p>
        </p:txBody>
      </p:sp>
      <p:pic>
        <p:nvPicPr>
          <p:cNvPr id="369" name="barcode_method-0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4435" y="2066722"/>
            <a:ext cx="3368217" cy="101448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8666190" y="5517152"/>
            <a:ext cx="263470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trike="sngStrike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Unidentifiable </a:t>
            </a:r>
            <a:endParaRPr strike="sngStrike" sz="3000">
              <a:solidFill>
                <a:srgbClr val="EBEBEB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trike="sngStrike" sz="3000">
                <a:solidFill>
                  <a:srgbClr val="EBEBEB"/>
                </a:solidFill>
                <a:latin typeface="Helvetica"/>
                <a:ea typeface="Helvetica"/>
                <a:cs typeface="Helvetica"/>
                <a:sym typeface="Helvetica"/>
              </a:rPr>
              <a:t>library IDs</a:t>
            </a:r>
          </a:p>
        </p:txBody>
      </p:sp>
      <p:sp>
        <p:nvSpPr>
          <p:cNvPr id="371" name="Shape 371"/>
          <p:cNvSpPr/>
          <p:nvPr/>
        </p:nvSpPr>
        <p:spPr>
          <a:xfrm>
            <a:off x="9362213" y="5148089"/>
            <a:ext cx="2361101" cy="1041401"/>
          </a:xfrm>
          <a:prstGeom prst="rect">
            <a:avLst/>
          </a:prstGeom>
          <a:solidFill>
            <a:srgbClr val="C82506"/>
          </a:solidFill>
          <a:ln w="25400">
            <a:solidFill>
              <a:srgbClr val="A9A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‘mock library IDs’</a:t>
            </a:r>
          </a:p>
        </p:txBody>
      </p:sp>
      <p:sp>
        <p:nvSpPr>
          <p:cNvPr id="372" name="Shape 372"/>
          <p:cNvSpPr/>
          <p:nvPr/>
        </p:nvSpPr>
        <p:spPr>
          <a:xfrm>
            <a:off x="324677" y="3159316"/>
            <a:ext cx="1005959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Consider unidentifiable library IDs as ‘mock’ IDs</a:t>
            </a:r>
            <a:endParaRPr sz="3000"/>
          </a:p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Count barcodes to estimate background noise</a:t>
            </a:r>
            <a:endParaRPr sz="3000"/>
          </a:p>
          <a:p>
            <a:pPr lvl="0" marL="444500" indent="-444500" algn="l">
              <a:spcBef>
                <a:spcPts val="1200"/>
              </a:spcBef>
              <a:buSzPct val="75000"/>
              <a:buChar char="•"/>
              <a:defRPr sz="1800"/>
            </a:pPr>
            <a:r>
              <a:rPr sz="3000"/>
              <a:t>Use this as a quantitative threshold for ‘real’ reads</a:t>
            </a:r>
          </a:p>
        </p:txBody>
      </p:sp>
      <p:sp>
        <p:nvSpPr>
          <p:cNvPr id="373" name="Shape 373"/>
          <p:cNvSpPr/>
          <p:nvPr/>
        </p:nvSpPr>
        <p:spPr>
          <a:xfrm>
            <a:off x="488945" y="5752719"/>
            <a:ext cx="602994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From where do these ‘mock’ IDs originate?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1200"/>
              </a:spcBef>
              <a:defRPr sz="1800"/>
            </a:pP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1200"/>
              </a:spcBef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Is this an </a:t>
            </a: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accurate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sensitive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way to threshold data?…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5.png"/>
          <p:cNvPicPr/>
          <p:nvPr/>
        </p:nvPicPr>
        <p:blipFill>
          <a:blip r:embed="rId2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5.png"/>
          <p:cNvPicPr/>
          <p:nvPr/>
        </p:nvPicPr>
        <p:blipFill>
          <a:blip r:embed="rId2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pic>
        <p:nvPicPr>
          <p:cNvPr id="378" name="barcode_method-06.png"/>
          <p:cNvPicPr/>
          <p:nvPr/>
        </p:nvPicPr>
        <p:blipFill>
          <a:blip r:embed="rId3">
            <a:extLst/>
          </a:blip>
          <a:srcRect l="49886" t="639" r="0" b="639"/>
          <a:stretch>
            <a:fillRect/>
          </a:stretch>
        </p:blipFill>
        <p:spPr>
          <a:xfrm>
            <a:off x="5484090" y="3696382"/>
            <a:ext cx="3627181" cy="374006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669096" y="6057742"/>
            <a:ext cx="28560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known library ID</a:t>
            </a:r>
          </a:p>
        </p:txBody>
      </p:sp>
      <p:pic>
        <p:nvPicPr>
          <p:cNvPr id="380" name="barcode_method-0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4435" y="2066722"/>
            <a:ext cx="3368217" cy="101448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353721" y="2294565"/>
            <a:ext cx="79758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Combining ‘similar’ barcodes to preserve data</a:t>
            </a:r>
          </a:p>
        </p:txBody>
      </p:sp>
      <p:sp>
        <p:nvSpPr>
          <p:cNvPr id="382" name="Shape 382"/>
          <p:cNvSpPr/>
          <p:nvPr/>
        </p:nvSpPr>
        <p:spPr>
          <a:xfrm>
            <a:off x="9228788" y="5004105"/>
            <a:ext cx="32130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unidentifiable but related library IDs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3429772" y="4251833"/>
            <a:ext cx="1926598" cy="2520545"/>
            <a:chOff x="169335" y="0"/>
            <a:chExt cx="1926597" cy="2520544"/>
          </a:xfrm>
        </p:grpSpPr>
        <p:sp>
          <p:nvSpPr>
            <p:cNvPr id="383" name="Shape 383"/>
            <p:cNvSpPr/>
            <p:nvPr/>
          </p:nvSpPr>
          <p:spPr>
            <a:xfrm flipH="1">
              <a:off x="191502" y="0"/>
              <a:ext cx="1886591" cy="1290474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384" name="Shape 384"/>
            <p:cNvSpPr/>
            <p:nvPr/>
          </p:nvSpPr>
          <p:spPr>
            <a:xfrm flipH="1" flipV="1">
              <a:off x="169335" y="1285905"/>
              <a:ext cx="1926598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385" name="Shape 385"/>
            <p:cNvSpPr/>
            <p:nvPr/>
          </p:nvSpPr>
          <p:spPr>
            <a:xfrm flipH="1" flipV="1">
              <a:off x="178948" y="1263145"/>
              <a:ext cx="1911686" cy="1257400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387" name="Shape 387"/>
          <p:cNvSpPr/>
          <p:nvPr/>
        </p:nvSpPr>
        <p:spPr>
          <a:xfrm rot="19560000">
            <a:off x="2905444" y="4348324"/>
            <a:ext cx="26340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i="0" sz="1800"/>
            </a:pPr>
            <a:r>
              <a:rPr i="1" sz="3000"/>
              <a:t>error</a:t>
            </a:r>
          </a:p>
        </p:txBody>
      </p:sp>
      <p:pic>
        <p:nvPicPr>
          <p:cNvPr id="388" name="barcode_method-06.png"/>
          <p:cNvPicPr/>
          <p:nvPr/>
        </p:nvPicPr>
        <p:blipFill>
          <a:blip r:embed="rId3">
            <a:extLst/>
          </a:blip>
          <a:srcRect l="0" t="32723" r="51618" b="32723"/>
          <a:stretch>
            <a:fillRect/>
          </a:stretch>
        </p:blipFill>
        <p:spPr>
          <a:xfrm>
            <a:off x="565115" y="4938025"/>
            <a:ext cx="3071750" cy="114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5.png"/>
          <p:cNvPicPr/>
          <p:nvPr/>
        </p:nvPicPr>
        <p:blipFill>
          <a:blip r:embed="rId2">
            <a:extLst/>
          </a:blip>
          <a:srcRect l="0" t="37033" r="0" b="31589"/>
          <a:stretch>
            <a:fillRect/>
          </a:stretch>
        </p:blipFill>
        <p:spPr>
          <a:xfrm>
            <a:off x="-148708" y="322022"/>
            <a:ext cx="10059449" cy="190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5.png"/>
          <p:cNvPicPr/>
          <p:nvPr/>
        </p:nvPicPr>
        <p:blipFill>
          <a:blip r:embed="rId2">
            <a:extLst/>
          </a:blip>
          <a:srcRect l="75728" t="8498" r="4801" b="78873"/>
          <a:stretch>
            <a:fillRect/>
          </a:stretch>
        </p:blipFill>
        <p:spPr>
          <a:xfrm>
            <a:off x="10508388" y="356617"/>
            <a:ext cx="1459477" cy="572593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11901565" y="439762"/>
            <a:ext cx="7508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2000"/>
            </a:lvl1pPr>
          </a:lstStyle>
          <a:p>
            <a:pPr lvl="0">
              <a:defRPr sz="1800"/>
            </a:pPr>
            <a:r>
              <a:rPr sz="2000"/>
              <a:t>2011</a:t>
            </a:r>
          </a:p>
        </p:txBody>
      </p:sp>
      <p:pic>
        <p:nvPicPr>
          <p:cNvPr id="393" name="barcode_method-06.png"/>
          <p:cNvPicPr/>
          <p:nvPr/>
        </p:nvPicPr>
        <p:blipFill>
          <a:blip r:embed="rId3">
            <a:extLst/>
          </a:blip>
          <a:srcRect l="49886" t="639" r="0" b="639"/>
          <a:stretch>
            <a:fillRect/>
          </a:stretch>
        </p:blipFill>
        <p:spPr>
          <a:xfrm>
            <a:off x="5484090" y="3696382"/>
            <a:ext cx="3627181" cy="3740063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9228788" y="5004105"/>
            <a:ext cx="32130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Treat these as all the same barcode</a:t>
            </a:r>
          </a:p>
        </p:txBody>
      </p:sp>
      <p:pic>
        <p:nvPicPr>
          <p:cNvPr id="395" name="barcode_method-06.png"/>
          <p:cNvPicPr/>
          <p:nvPr/>
        </p:nvPicPr>
        <p:blipFill>
          <a:blip r:embed="rId3">
            <a:extLst/>
          </a:blip>
          <a:srcRect l="0" t="32723" r="51618" b="32723"/>
          <a:stretch>
            <a:fillRect/>
          </a:stretch>
        </p:blipFill>
        <p:spPr>
          <a:xfrm>
            <a:off x="565115" y="4938025"/>
            <a:ext cx="3071750" cy="114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669096" y="6057742"/>
            <a:ext cx="28560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known library ID</a:t>
            </a:r>
          </a:p>
        </p:txBody>
      </p:sp>
      <p:sp>
        <p:nvSpPr>
          <p:cNvPr id="397" name="Shape 397"/>
          <p:cNvSpPr/>
          <p:nvPr/>
        </p:nvSpPr>
        <p:spPr>
          <a:xfrm flipH="1">
            <a:off x="3771361" y="3703459"/>
            <a:ext cx="1655013" cy="3617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9" fill="norm" stroke="1" extrusionOk="0">
                <a:moveTo>
                  <a:pt x="0" y="138"/>
                </a:moveTo>
                <a:cubicBezTo>
                  <a:pt x="1044" y="-54"/>
                  <a:pt x="2194" y="-46"/>
                  <a:pt x="3227" y="160"/>
                </a:cubicBezTo>
                <a:cubicBezTo>
                  <a:pt x="4618" y="438"/>
                  <a:pt x="5649" y="1038"/>
                  <a:pt x="5984" y="1767"/>
                </a:cubicBezTo>
                <a:lnTo>
                  <a:pt x="6139" y="9436"/>
                </a:lnTo>
                <a:cubicBezTo>
                  <a:pt x="6125" y="9608"/>
                  <a:pt x="6233" y="9777"/>
                  <a:pt x="6445" y="9917"/>
                </a:cubicBezTo>
                <a:cubicBezTo>
                  <a:pt x="6793" y="10146"/>
                  <a:pt x="7336" y="10266"/>
                  <a:pt x="7848" y="10370"/>
                </a:cubicBezTo>
                <a:cubicBezTo>
                  <a:pt x="8126" y="10427"/>
                  <a:pt x="8407" y="10481"/>
                  <a:pt x="8691" y="10532"/>
                </a:cubicBezTo>
                <a:lnTo>
                  <a:pt x="21600" y="10606"/>
                </a:lnTo>
                <a:lnTo>
                  <a:pt x="8722" y="10760"/>
                </a:lnTo>
                <a:cubicBezTo>
                  <a:pt x="8449" y="10795"/>
                  <a:pt x="8181" y="10837"/>
                  <a:pt x="7919" y="10886"/>
                </a:cubicBezTo>
                <a:cubicBezTo>
                  <a:pt x="7447" y="10974"/>
                  <a:pt x="6971" y="11086"/>
                  <a:pt x="6607" y="11273"/>
                </a:cubicBezTo>
                <a:cubicBezTo>
                  <a:pt x="6249" y="11457"/>
                  <a:pt x="6044" y="11698"/>
                  <a:pt x="6036" y="11950"/>
                </a:cubicBezTo>
                <a:lnTo>
                  <a:pt x="6139" y="19700"/>
                </a:lnTo>
                <a:cubicBezTo>
                  <a:pt x="5629" y="20550"/>
                  <a:pt x="4269" y="21207"/>
                  <a:pt x="2548" y="21435"/>
                </a:cubicBezTo>
                <a:cubicBezTo>
                  <a:pt x="1721" y="21545"/>
                  <a:pt x="851" y="21546"/>
                  <a:pt x="23" y="21438"/>
                </a:cubicBezTo>
              </a:path>
            </a:pathLst>
          </a:cu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398" name="barcode_method-0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4435" y="2066722"/>
            <a:ext cx="3368217" cy="101448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353721" y="2294565"/>
            <a:ext cx="79758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Combining ‘similar’ barcodes to preserve data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236785" y="3759200"/>
            <a:ext cx="12531229" cy="223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500"/>
              </a:spcBef>
              <a:defRPr sz="1800"/>
            </a:pPr>
            <a:r>
              <a:rPr sz="3800"/>
              <a:t>So, what do we do? </a:t>
            </a:r>
            <a:endParaRPr sz="3800"/>
          </a:p>
          <a:p>
            <a:pPr lvl="0">
              <a:spcBef>
                <a:spcPts val="1500"/>
              </a:spcBef>
              <a:defRPr sz="1800"/>
            </a:pPr>
            <a:r>
              <a:rPr sz="3800"/>
              <a:t>What data can we believe?</a:t>
            </a:r>
            <a:endParaRPr sz="3800"/>
          </a:p>
          <a:p>
            <a:pPr lvl="0">
              <a:spcBef>
                <a:spcPts val="1500"/>
              </a:spcBef>
              <a:defRPr sz="1800"/>
            </a:pPr>
            <a:r>
              <a:rPr sz="3800"/>
              <a:t>How do we find the true barcodes?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png"/>
          <p:cNvPicPr/>
          <p:nvPr/>
        </p:nvPicPr>
        <p:blipFill>
          <a:blip r:embed="rId2">
            <a:extLst/>
          </a:blip>
          <a:srcRect l="0" t="0" r="0" b="215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117199" y="9265904"/>
            <a:ext cx="20199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5E5E5E"/>
                </a:solidFill>
              </a:rPr>
              <a:t>Image: </a:t>
            </a:r>
            <a:r>
              <a:rPr i="1">
                <a:solidFill>
                  <a:srgbClr val="5E5E5E"/>
                </a:solidFill>
              </a:rPr>
              <a:t>The X-Files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nfectiondynamics-05.png"/>
          <p:cNvPicPr/>
          <p:nvPr/>
        </p:nvPicPr>
        <p:blipFill>
          <a:blip r:embed="rId2">
            <a:extLst/>
          </a:blip>
          <a:srcRect l="460" t="0" r="460" b="0"/>
          <a:stretch>
            <a:fillRect/>
          </a:stretch>
        </p:blipFill>
        <p:spPr>
          <a:xfrm>
            <a:off x="7918916" y="2370137"/>
            <a:ext cx="4631861" cy="501319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401692" y="3365500"/>
            <a:ext cx="8048155" cy="302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/>
              <a:t>How do bacteria establish infection?</a:t>
            </a:r>
            <a:endParaRPr sz="3800"/>
          </a:p>
          <a:p>
            <a:pPr lvl="0" algn="l">
              <a:defRPr sz="1800"/>
            </a:pPr>
            <a:endParaRPr sz="3800"/>
          </a:p>
          <a:p>
            <a:pPr lvl="0" algn="l">
              <a:defRPr sz="1800"/>
            </a:pPr>
            <a:r>
              <a:rPr sz="3800"/>
              <a:t>Which bacteria live and die?</a:t>
            </a:r>
            <a:endParaRPr sz="3800"/>
          </a:p>
          <a:p>
            <a:pPr lvl="0" algn="l">
              <a:defRPr sz="1800"/>
            </a:pPr>
            <a:endParaRPr sz="3800"/>
          </a:p>
          <a:p>
            <a:pPr lvl="0" algn="l">
              <a:defRPr sz="1800"/>
            </a:pPr>
            <a:r>
              <a:rPr sz="3800"/>
              <a:t>Which bacteria disseminate?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415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406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Shape 411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16" name="Shape 416"/>
          <p:cNvSpPr/>
          <p:nvPr/>
        </p:nvSpPr>
        <p:spPr>
          <a:xfrm>
            <a:off x="1895208" y="3949692"/>
            <a:ext cx="9214385" cy="18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>
                <a:solidFill>
                  <a:srgbClr val="FF2600"/>
                </a:solidFill>
              </a:rPr>
              <a:t>How do we </a:t>
            </a: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identify</a:t>
            </a:r>
            <a:r>
              <a:rPr sz="3800">
                <a:solidFill>
                  <a:srgbClr val="FF2600"/>
                </a:solidFill>
              </a:rPr>
              <a:t> barcodes?</a:t>
            </a:r>
            <a:endParaRPr sz="3800">
              <a:solidFill>
                <a:srgbClr val="FF2600"/>
              </a:solidFill>
            </a:endParaRPr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How do we </a:t>
            </a: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count</a:t>
            </a:r>
            <a:r>
              <a:rPr sz="3800"/>
              <a:t> them?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barcode_method-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3191" y="3333154"/>
            <a:ext cx="13004801" cy="3087257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20" name="Shape 420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9749336" y="2891263"/>
            <a:ext cx="117906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97979"/>
                </a:solidFill>
              </a:rPr>
              <a:t>Read 2</a:t>
            </a:r>
          </a:p>
        </p:txBody>
      </p:sp>
      <p:sp>
        <p:nvSpPr>
          <p:cNvPr id="423" name="Shape 423"/>
          <p:cNvSpPr/>
          <p:nvPr/>
        </p:nvSpPr>
        <p:spPr>
          <a:xfrm>
            <a:off x="3648789" y="2891263"/>
            <a:ext cx="117906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97979"/>
                </a:solidFill>
              </a:rPr>
              <a:t>Read 1</a:t>
            </a:r>
          </a:p>
        </p:txBody>
      </p:sp>
      <p:sp>
        <p:nvSpPr>
          <p:cNvPr id="424" name="Shape 424"/>
          <p:cNvSpPr/>
          <p:nvPr/>
        </p:nvSpPr>
        <p:spPr>
          <a:xfrm>
            <a:off x="4960316" y="3618549"/>
            <a:ext cx="3527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425" name="Shape 425"/>
          <p:cNvSpPr/>
          <p:nvPr/>
        </p:nvSpPr>
        <p:spPr>
          <a:xfrm>
            <a:off x="9178228" y="3613150"/>
            <a:ext cx="37114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Q</a:t>
            </a:r>
          </a:p>
        </p:txBody>
      </p:sp>
      <p:pic>
        <p:nvPicPr>
          <p:cNvPr id="426" name="barcode_method-14.png"/>
          <p:cNvPicPr/>
          <p:nvPr/>
        </p:nvPicPr>
        <p:blipFill>
          <a:blip r:embed="rId2">
            <a:extLst/>
          </a:blip>
          <a:srcRect l="0" t="0" r="40064" b="0"/>
          <a:stretch>
            <a:fillRect/>
          </a:stretch>
        </p:blipFill>
        <p:spPr>
          <a:xfrm>
            <a:off x="-153191" y="3361362"/>
            <a:ext cx="7794543" cy="1175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barcode_method-14.png"/>
          <p:cNvPicPr/>
          <p:nvPr/>
        </p:nvPicPr>
        <p:blipFill>
          <a:blip r:embed="rId2">
            <a:extLst/>
          </a:blip>
          <a:srcRect l="64558" t="0" r="0" b="0"/>
          <a:stretch>
            <a:fillRect/>
          </a:stretch>
        </p:blipFill>
        <p:spPr>
          <a:xfrm>
            <a:off x="8230584" y="3361292"/>
            <a:ext cx="4609116" cy="1175287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29" name="Shape 429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32" name="Shape 432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  <p:sp>
        <p:nvSpPr>
          <p:cNvPr id="433" name="Shape 433"/>
          <p:cNvSpPr/>
          <p:nvPr/>
        </p:nvSpPr>
        <p:spPr>
          <a:xfrm>
            <a:off x="583082" y="2971797"/>
            <a:ext cx="644118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71500" indent="-571500" algn="l">
              <a:spcBef>
                <a:spcPts val="1000"/>
              </a:spcBef>
              <a:buSzPct val="100000"/>
              <a:buAutoNum type="arabicPeriod" startAt="1"/>
              <a:defRPr sz="3000"/>
            </a:lvl1pPr>
          </a:lstStyle>
          <a:p>
            <a:pPr lvl="0">
              <a:defRPr sz="1800"/>
            </a:pPr>
            <a:r>
              <a:rPr sz="3000"/>
              <a:t>Pair Reads 1 &amp; 2.</a:t>
            </a:r>
          </a:p>
        </p:txBody>
      </p:sp>
      <p:pic>
        <p:nvPicPr>
          <p:cNvPr id="434" name="barcode_method-15.png"/>
          <p:cNvPicPr/>
          <p:nvPr/>
        </p:nvPicPr>
        <p:blipFill>
          <a:blip r:embed="rId2">
            <a:extLst/>
          </a:blip>
          <a:srcRect l="0" t="0" r="0" b="92406"/>
          <a:stretch>
            <a:fillRect/>
          </a:stretch>
        </p:blipFill>
        <p:spPr>
          <a:xfrm>
            <a:off x="5787714" y="1439323"/>
            <a:ext cx="6729393" cy="607069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1097027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2</a:t>
            </a:r>
          </a:p>
        </p:txBody>
      </p:sp>
      <p:sp>
        <p:nvSpPr>
          <p:cNvPr id="436" name="Shape 436"/>
          <p:cNvSpPr/>
          <p:nvPr/>
        </p:nvSpPr>
        <p:spPr>
          <a:xfrm>
            <a:off x="741128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1</a:t>
            </a:r>
          </a:p>
        </p:txBody>
      </p:sp>
      <p:sp>
        <p:nvSpPr>
          <p:cNvPr id="437" name="Shape 437"/>
          <p:cNvSpPr/>
          <p:nvPr/>
        </p:nvSpPr>
        <p:spPr>
          <a:xfrm>
            <a:off x="5480952" y="1641934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1.</a:t>
            </a: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40" name="Shape 440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  <p:sp>
        <p:nvSpPr>
          <p:cNvPr id="441" name="Shape 441"/>
          <p:cNvSpPr/>
          <p:nvPr/>
        </p:nvSpPr>
        <p:spPr>
          <a:xfrm>
            <a:off x="583082" y="2971797"/>
            <a:ext cx="644118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Pair Reads 1 &amp;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00892A"/>
                </a:solidFill>
              </a:rPr>
              <a:t>Q-tag </a:t>
            </a:r>
            <a:r>
              <a:rPr sz="3000"/>
              <a:t>on Read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525860"/>
                </a:solidFill>
              </a:rPr>
              <a:t>constant handles</a:t>
            </a:r>
            <a:br>
              <a:rPr sz="3000"/>
            </a:br>
            <a:r>
              <a:rPr sz="3000"/>
              <a:t>on Read 1.</a:t>
            </a:r>
          </a:p>
        </p:txBody>
      </p:sp>
      <p:pic>
        <p:nvPicPr>
          <p:cNvPr id="442" name="barcode_method-15.png"/>
          <p:cNvPicPr/>
          <p:nvPr/>
        </p:nvPicPr>
        <p:blipFill>
          <a:blip r:embed="rId2">
            <a:extLst/>
          </a:blip>
          <a:srcRect l="0" t="0" r="0" b="74479"/>
          <a:stretch>
            <a:fillRect/>
          </a:stretch>
        </p:blipFill>
        <p:spPr>
          <a:xfrm>
            <a:off x="5787714" y="1439323"/>
            <a:ext cx="6729393" cy="2040128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1097027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2</a:t>
            </a:r>
          </a:p>
        </p:txBody>
      </p:sp>
      <p:sp>
        <p:nvSpPr>
          <p:cNvPr id="444" name="Shape 444"/>
          <p:cNvSpPr/>
          <p:nvPr/>
        </p:nvSpPr>
        <p:spPr>
          <a:xfrm>
            <a:off x="741128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1</a:t>
            </a:r>
          </a:p>
        </p:txBody>
      </p:sp>
      <p:sp>
        <p:nvSpPr>
          <p:cNvPr id="445" name="Shape 445"/>
          <p:cNvSpPr/>
          <p:nvPr/>
        </p:nvSpPr>
        <p:spPr>
          <a:xfrm>
            <a:off x="5480952" y="1641934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1.</a:t>
            </a:r>
          </a:p>
        </p:txBody>
      </p:sp>
      <p:sp>
        <p:nvSpPr>
          <p:cNvPr id="446" name="Shape 446"/>
          <p:cNvSpPr/>
          <p:nvPr/>
        </p:nvSpPr>
        <p:spPr>
          <a:xfrm>
            <a:off x="11081009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2.</a:t>
            </a:r>
          </a:p>
        </p:txBody>
      </p:sp>
      <p:sp>
        <p:nvSpPr>
          <p:cNvPr id="447" name="Shape 447"/>
          <p:cNvSpPr/>
          <p:nvPr/>
        </p:nvSpPr>
        <p:spPr>
          <a:xfrm>
            <a:off x="8470782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3.</a:t>
            </a:r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50" name="Shape 450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  <p:sp>
        <p:nvSpPr>
          <p:cNvPr id="451" name="Shape 451"/>
          <p:cNvSpPr/>
          <p:nvPr/>
        </p:nvSpPr>
        <p:spPr>
          <a:xfrm>
            <a:off x="583082" y="2971797"/>
            <a:ext cx="6441189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Pair Reads 1 &amp;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00892A"/>
                </a:solidFill>
              </a:rPr>
              <a:t>Q-tag </a:t>
            </a:r>
            <a:r>
              <a:rPr sz="3000"/>
              <a:t>on Read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525860"/>
                </a:solidFill>
              </a:rPr>
              <a:t>constant handles</a:t>
            </a:r>
            <a:br>
              <a:rPr sz="3000"/>
            </a:br>
            <a:r>
              <a:rPr sz="3000"/>
              <a:t>on Read 1.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4"/>
              <a:defRPr sz="1800"/>
            </a:pPr>
            <a:r>
              <a:rPr sz="3000"/>
              <a:t>Select </a:t>
            </a:r>
            <a:r>
              <a:rPr sz="3000">
                <a:solidFill>
                  <a:srgbClr val="00A6A7"/>
                </a:solidFill>
              </a:rPr>
              <a:t>molecular counter </a:t>
            </a:r>
            <a:br>
              <a:rPr sz="3000">
                <a:solidFill>
                  <a:srgbClr val="00A6A7"/>
                </a:solidFill>
              </a:rPr>
            </a:br>
            <a:r>
              <a:rPr sz="3000"/>
              <a:t>and</a:t>
            </a:r>
            <a:r>
              <a:rPr sz="3000">
                <a:solidFill>
                  <a:srgbClr val="00A6A7"/>
                </a:solidFill>
              </a:rPr>
              <a:t> </a:t>
            </a:r>
            <a:r>
              <a:rPr sz="3000">
                <a:solidFill>
                  <a:srgbClr val="C82506"/>
                </a:solidFill>
              </a:rPr>
              <a:t>g-tag</a:t>
            </a:r>
            <a:r>
              <a:rPr sz="3000"/>
              <a:t> </a:t>
            </a:r>
            <a:r>
              <a:rPr sz="3000"/>
              <a:t>based on handles</a:t>
            </a:r>
            <a:r>
              <a:rPr sz="3000"/>
              <a:t>.</a:t>
            </a:r>
          </a:p>
        </p:txBody>
      </p:sp>
      <p:pic>
        <p:nvPicPr>
          <p:cNvPr id="452" name="barcode_method-15.png"/>
          <p:cNvPicPr/>
          <p:nvPr/>
        </p:nvPicPr>
        <p:blipFill>
          <a:blip r:embed="rId2">
            <a:extLst/>
          </a:blip>
          <a:srcRect l="0" t="0" r="0" b="33873"/>
          <a:stretch>
            <a:fillRect/>
          </a:stretch>
        </p:blipFill>
        <p:spPr>
          <a:xfrm>
            <a:off x="5787714" y="1439323"/>
            <a:ext cx="6729393" cy="528627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1097027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2</a:t>
            </a:r>
          </a:p>
        </p:txBody>
      </p:sp>
      <p:sp>
        <p:nvSpPr>
          <p:cNvPr id="454" name="Shape 454"/>
          <p:cNvSpPr/>
          <p:nvPr/>
        </p:nvSpPr>
        <p:spPr>
          <a:xfrm>
            <a:off x="741128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1</a:t>
            </a:r>
          </a:p>
        </p:txBody>
      </p:sp>
      <p:sp>
        <p:nvSpPr>
          <p:cNvPr id="455" name="Shape 455"/>
          <p:cNvSpPr/>
          <p:nvPr/>
        </p:nvSpPr>
        <p:spPr>
          <a:xfrm>
            <a:off x="5480952" y="1641934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1.</a:t>
            </a:r>
          </a:p>
        </p:txBody>
      </p:sp>
      <p:sp>
        <p:nvSpPr>
          <p:cNvPr id="456" name="Shape 456"/>
          <p:cNvSpPr/>
          <p:nvPr/>
        </p:nvSpPr>
        <p:spPr>
          <a:xfrm>
            <a:off x="11081009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2.</a:t>
            </a:r>
          </a:p>
        </p:txBody>
      </p:sp>
      <p:sp>
        <p:nvSpPr>
          <p:cNvPr id="457" name="Shape 457"/>
          <p:cNvSpPr/>
          <p:nvPr/>
        </p:nvSpPr>
        <p:spPr>
          <a:xfrm>
            <a:off x="8470782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3.</a:t>
            </a:r>
          </a:p>
        </p:txBody>
      </p:sp>
      <p:sp>
        <p:nvSpPr>
          <p:cNvPr id="458" name="Shape 458"/>
          <p:cNvSpPr/>
          <p:nvPr/>
        </p:nvSpPr>
        <p:spPr>
          <a:xfrm>
            <a:off x="7494051" y="3722394"/>
            <a:ext cx="34731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4.</a:t>
            </a: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236785" y="357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Identifying Barcodes</a:t>
            </a:r>
          </a:p>
        </p:txBody>
      </p:sp>
      <p:sp>
        <p:nvSpPr>
          <p:cNvPr id="461" name="Shape 461"/>
          <p:cNvSpPr/>
          <p:nvPr/>
        </p:nvSpPr>
        <p:spPr>
          <a:xfrm>
            <a:off x="6038622" y="395932"/>
            <a:ext cx="672939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1:  Find barcode components  </a:t>
            </a:r>
          </a:p>
        </p:txBody>
      </p:sp>
      <p:sp>
        <p:nvSpPr>
          <p:cNvPr id="462" name="Shape 462"/>
          <p:cNvSpPr/>
          <p:nvPr/>
        </p:nvSpPr>
        <p:spPr>
          <a:xfrm>
            <a:off x="583082" y="2971797"/>
            <a:ext cx="6441189" cy="381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Pair Reads 1 &amp;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00892A"/>
                </a:solidFill>
              </a:rPr>
              <a:t>Q-tag </a:t>
            </a:r>
            <a:r>
              <a:rPr sz="3000"/>
              <a:t>on Read 2.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1"/>
              <a:defRPr sz="1800"/>
            </a:pPr>
            <a:r>
              <a:rPr sz="3000"/>
              <a:t>Find </a:t>
            </a:r>
            <a:r>
              <a:rPr sz="3000">
                <a:solidFill>
                  <a:srgbClr val="525860"/>
                </a:solidFill>
              </a:rPr>
              <a:t>constant handles</a:t>
            </a:r>
            <a:br>
              <a:rPr sz="3000"/>
            </a:br>
            <a:r>
              <a:rPr sz="3000"/>
              <a:t>on Read 1.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4"/>
              <a:defRPr sz="1800"/>
            </a:pPr>
            <a:r>
              <a:rPr sz="3000"/>
              <a:t>Select </a:t>
            </a:r>
            <a:r>
              <a:rPr sz="3000">
                <a:solidFill>
                  <a:srgbClr val="00A6A7"/>
                </a:solidFill>
              </a:rPr>
              <a:t>molecular counter </a:t>
            </a:r>
            <a:br>
              <a:rPr sz="3000">
                <a:solidFill>
                  <a:srgbClr val="00A6A7"/>
                </a:solidFill>
              </a:rPr>
            </a:br>
            <a:r>
              <a:rPr sz="3000"/>
              <a:t>and</a:t>
            </a:r>
            <a:r>
              <a:rPr sz="3000">
                <a:solidFill>
                  <a:srgbClr val="00A6A7"/>
                </a:solidFill>
              </a:rPr>
              <a:t> </a:t>
            </a:r>
            <a:r>
              <a:rPr sz="3000">
                <a:solidFill>
                  <a:srgbClr val="C82506"/>
                </a:solidFill>
              </a:rPr>
              <a:t>g-tag</a:t>
            </a:r>
            <a:r>
              <a:rPr sz="3000"/>
              <a:t> </a:t>
            </a:r>
            <a:r>
              <a:rPr sz="3000"/>
              <a:t>based on handles</a:t>
            </a:r>
            <a:r>
              <a:rPr sz="3000"/>
              <a:t>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5"/>
              <a:defRPr sz="1800"/>
            </a:pPr>
            <a:r>
              <a:rPr sz="3000"/>
              <a:t>Bin </a:t>
            </a:r>
            <a:r>
              <a:rPr sz="3000">
                <a:solidFill>
                  <a:srgbClr val="00892A"/>
                </a:solidFill>
                <a:latin typeface="Helvetica"/>
                <a:ea typeface="Helvetica"/>
                <a:cs typeface="Helvetica"/>
                <a:sym typeface="Helvetica"/>
              </a:rPr>
              <a:t>Q</a:t>
            </a:r>
            <a:r>
              <a:rPr sz="3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G</a:t>
            </a:r>
            <a:r>
              <a:rPr sz="3000">
                <a:solidFill>
                  <a:srgbClr val="00A6A7"/>
                </a:solidFill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sz="3000"/>
              <a:t> based on exact match.</a:t>
            </a:r>
          </a:p>
        </p:txBody>
      </p:sp>
      <p:pic>
        <p:nvPicPr>
          <p:cNvPr id="463" name="barcode_method-15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787714" y="1439323"/>
            <a:ext cx="6729393" cy="7994118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464"/>
          <p:cNvSpPr/>
          <p:nvPr/>
        </p:nvSpPr>
        <p:spPr>
          <a:xfrm>
            <a:off x="1097027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2</a:t>
            </a:r>
          </a:p>
        </p:txBody>
      </p:sp>
      <p:sp>
        <p:nvSpPr>
          <p:cNvPr id="465" name="Shape 465"/>
          <p:cNvSpPr/>
          <p:nvPr/>
        </p:nvSpPr>
        <p:spPr>
          <a:xfrm>
            <a:off x="7411287" y="1085928"/>
            <a:ext cx="10152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Read 1</a:t>
            </a:r>
          </a:p>
        </p:txBody>
      </p:sp>
      <p:sp>
        <p:nvSpPr>
          <p:cNvPr id="466" name="Shape 466"/>
          <p:cNvSpPr/>
          <p:nvPr/>
        </p:nvSpPr>
        <p:spPr>
          <a:xfrm>
            <a:off x="5480952" y="1641934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1.</a:t>
            </a:r>
          </a:p>
        </p:txBody>
      </p:sp>
      <p:sp>
        <p:nvSpPr>
          <p:cNvPr id="467" name="Shape 467"/>
          <p:cNvSpPr/>
          <p:nvPr/>
        </p:nvSpPr>
        <p:spPr>
          <a:xfrm>
            <a:off x="11081009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2.</a:t>
            </a:r>
          </a:p>
        </p:txBody>
      </p:sp>
      <p:sp>
        <p:nvSpPr>
          <p:cNvPr id="468" name="Shape 468"/>
          <p:cNvSpPr/>
          <p:nvPr/>
        </p:nvSpPr>
        <p:spPr>
          <a:xfrm>
            <a:off x="8470782" y="2307819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3.</a:t>
            </a:r>
          </a:p>
        </p:txBody>
      </p:sp>
      <p:sp>
        <p:nvSpPr>
          <p:cNvPr id="469" name="Shape 469"/>
          <p:cNvSpPr/>
          <p:nvPr/>
        </p:nvSpPr>
        <p:spPr>
          <a:xfrm>
            <a:off x="7494051" y="3722394"/>
            <a:ext cx="34731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4.</a:t>
            </a:r>
          </a:p>
        </p:txBody>
      </p:sp>
      <p:sp>
        <p:nvSpPr>
          <p:cNvPr id="470" name="Shape 470"/>
          <p:cNvSpPr/>
          <p:nvPr/>
        </p:nvSpPr>
        <p:spPr>
          <a:xfrm>
            <a:off x="8740225" y="6905188"/>
            <a:ext cx="34731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7979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97979"/>
                </a:solidFill>
              </a:rPr>
              <a:t>5.</a:t>
            </a: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</a:p>
        </p:txBody>
      </p:sp>
      <p:sp>
        <p:nvSpPr>
          <p:cNvPr id="473" name="Shape 473"/>
          <p:cNvSpPr/>
          <p:nvPr/>
        </p:nvSpPr>
        <p:spPr>
          <a:xfrm>
            <a:off x="236785" y="1394941"/>
            <a:ext cx="12531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2:  Filter for quality  </a:t>
            </a:r>
          </a:p>
        </p:txBody>
      </p:sp>
      <p:sp>
        <p:nvSpPr>
          <p:cNvPr id="474" name="Shape 474"/>
          <p:cNvSpPr/>
          <p:nvPr/>
        </p:nvSpPr>
        <p:spPr>
          <a:xfrm>
            <a:off x="852237" y="2285078"/>
            <a:ext cx="10087738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71500" indent="-571500" algn="l">
              <a:spcBef>
                <a:spcPts val="500"/>
              </a:spcBef>
              <a:buSzPct val="100000"/>
              <a:buAutoNum type="arabicPeriod" startAt="1"/>
              <a:defRPr sz="1800"/>
            </a:pPr>
            <a:r>
              <a:rPr sz="3000">
                <a:solidFill>
                  <a:srgbClr val="747474"/>
                </a:solidFill>
              </a:rPr>
              <a:t>Pair Reads 1 &amp; 2.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2"/>
              <a:defRPr sz="1800"/>
            </a:pPr>
            <a:r>
              <a:rPr sz="3000">
                <a:solidFill>
                  <a:srgbClr val="747474"/>
                </a:solidFill>
              </a:rPr>
              <a:t>Find Q-tag.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2"/>
              <a:defRPr sz="1800"/>
            </a:pPr>
            <a:r>
              <a:rPr sz="3000">
                <a:solidFill>
                  <a:srgbClr val="747474"/>
                </a:solidFill>
              </a:rPr>
              <a:t>Find constant handles.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4"/>
              <a:defRPr sz="1800"/>
            </a:pPr>
            <a:r>
              <a:rPr sz="3000">
                <a:solidFill>
                  <a:srgbClr val="747474"/>
                </a:solidFill>
              </a:rPr>
              <a:t>Select g-tag and molecular counter based on handles.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5"/>
              <a:defRPr sz="1800"/>
            </a:pPr>
            <a:r>
              <a:rPr sz="3000">
                <a:solidFill>
                  <a:srgbClr val="747474"/>
                </a:solidFill>
              </a:rPr>
              <a:t>Bin QGC based on exact match.</a:t>
            </a:r>
          </a:p>
        </p:txBody>
      </p:sp>
      <p:sp>
        <p:nvSpPr>
          <p:cNvPr id="475" name="Shape 475"/>
          <p:cNvSpPr/>
          <p:nvPr/>
        </p:nvSpPr>
        <p:spPr>
          <a:xfrm>
            <a:off x="795972" y="4896228"/>
            <a:ext cx="114128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71500" indent="-571500" algn="l">
              <a:spcBef>
                <a:spcPts val="1000"/>
              </a:spcBef>
              <a:buSzPct val="100000"/>
              <a:buAutoNum type="arabicPeriod" startAt="6"/>
              <a:defRPr sz="3000"/>
            </a:lvl1pPr>
          </a:lstStyle>
          <a:p>
            <a:pPr lvl="0">
              <a:defRPr sz="1800"/>
            </a:pPr>
            <a:r>
              <a:rPr sz="3000"/>
              <a:t>Filter so that every base in each read has a Quality Score &gt; 30.</a:t>
            </a:r>
          </a:p>
        </p:txBody>
      </p:sp>
      <p:grpSp>
        <p:nvGrpSpPr>
          <p:cNvPr id="495" name="Group 495"/>
          <p:cNvGrpSpPr/>
          <p:nvPr/>
        </p:nvGrpSpPr>
        <p:grpSpPr>
          <a:xfrm>
            <a:off x="1255635" y="6468669"/>
            <a:ext cx="10493530" cy="1576220"/>
            <a:chOff x="0" y="0"/>
            <a:chExt cx="10493528" cy="1576218"/>
          </a:xfrm>
        </p:grpSpPr>
        <p:sp>
          <p:nvSpPr>
            <p:cNvPr id="476" name="Shape 476"/>
            <p:cNvSpPr/>
            <p:nvPr/>
          </p:nvSpPr>
          <p:spPr>
            <a:xfrm>
              <a:off x="5483647" y="553534"/>
              <a:ext cx="826779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1" sz="2800">
                  <a:solidFill>
                    <a:srgbClr val="79797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i="0" sz="1800">
                  <a:solidFill>
                    <a:srgbClr val="000000"/>
                  </a:solidFill>
                </a:defRPr>
              </a:pPr>
              <a:r>
                <a:rPr i="1" sz="2800">
                  <a:solidFill>
                    <a:srgbClr val="797979"/>
                  </a:solidFill>
                </a:rPr>
                <a:t>All OK?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8759234" y="979318"/>
              <a:ext cx="173429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2800">
                  <a:solidFill>
                    <a:srgbClr val="FF93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FF9300"/>
                  </a:solidFill>
                </a:rPr>
                <a:t>DISCARD</a:t>
              </a:r>
            </a:p>
          </p:txBody>
        </p:sp>
        <p:sp>
          <p:nvSpPr>
            <p:cNvPr id="478" name="Shape 478"/>
            <p:cNvSpPr/>
            <p:nvPr/>
          </p:nvSpPr>
          <p:spPr>
            <a:xfrm flipH="1" flipV="1">
              <a:off x="4721730" y="796561"/>
              <a:ext cx="634040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79" name="Shape 479"/>
            <p:cNvSpPr/>
            <p:nvPr/>
          </p:nvSpPr>
          <p:spPr>
            <a:xfrm flipH="1" flipV="1">
              <a:off x="6446740" y="796561"/>
              <a:ext cx="448600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80" name="Shape 480"/>
            <p:cNvSpPr/>
            <p:nvPr/>
          </p:nvSpPr>
          <p:spPr>
            <a:xfrm flipH="1" flipV="1">
              <a:off x="7974517" y="786780"/>
              <a:ext cx="445855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0" y="0"/>
              <a:ext cx="468987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i="1"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i="0" sz="1800"/>
              </a:pPr>
              <a:r>
                <a:rPr i="1" sz="2800"/>
                <a:t>For each base, “is QS &gt; 30?”</a:t>
              </a:r>
            </a:p>
          </p:txBody>
        </p:sp>
        <p:sp>
          <p:nvSpPr>
            <p:cNvPr id="482" name="Shape 482"/>
            <p:cNvSpPr/>
            <p:nvPr/>
          </p:nvSpPr>
          <p:spPr>
            <a:xfrm flipH="1" flipV="1">
              <a:off x="4721730" y="1246020"/>
              <a:ext cx="634040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83" name="Shape 483"/>
            <p:cNvSpPr/>
            <p:nvPr/>
          </p:nvSpPr>
          <p:spPr>
            <a:xfrm flipH="1" flipV="1">
              <a:off x="6440844" y="1290135"/>
              <a:ext cx="448599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84" name="Shape 484"/>
            <p:cNvSpPr/>
            <p:nvPr/>
          </p:nvSpPr>
          <p:spPr>
            <a:xfrm flipH="1" flipV="1">
              <a:off x="7974517" y="1246020"/>
              <a:ext cx="445855" cy="1"/>
            </a:xfrm>
            <a:prstGeom prst="line">
              <a:avLst/>
            </a:prstGeom>
            <a:noFill/>
            <a:ln w="25400" cap="flat">
              <a:solidFill>
                <a:srgbClr val="A9A9A9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485" name="barcode_method-16.png"/>
            <p:cNvPicPr/>
            <p:nvPr/>
          </p:nvPicPr>
          <p:blipFill>
            <a:blip r:embed="rId2">
              <a:alphaModFix amt="40000"/>
              <a:extLst/>
            </a:blip>
            <a:stretch>
              <a:fillRect/>
            </a:stretch>
          </p:blipFill>
          <p:spPr>
            <a:xfrm>
              <a:off x="1542696" y="575078"/>
              <a:ext cx="3048616" cy="442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Shape 486"/>
            <p:cNvSpPr/>
            <p:nvPr/>
          </p:nvSpPr>
          <p:spPr>
            <a:xfrm>
              <a:off x="1603596" y="481979"/>
              <a:ext cx="300301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300">
                  <a:solidFill>
                    <a:srgbClr val="79797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797979"/>
                  </a:solidFill>
                </a:rPr>
                <a:t>························</a:t>
              </a:r>
            </a:p>
          </p:txBody>
        </p:sp>
        <p:pic>
          <p:nvPicPr>
            <p:cNvPr id="487" name="barcode_method-16.png"/>
            <p:cNvPicPr/>
            <p:nvPr/>
          </p:nvPicPr>
          <p:blipFill>
            <a:blip r:embed="rId2">
              <a:alphaModFix amt="40000"/>
              <a:extLst/>
            </a:blip>
            <a:stretch>
              <a:fillRect/>
            </a:stretch>
          </p:blipFill>
          <p:spPr>
            <a:xfrm>
              <a:off x="1542696" y="1059718"/>
              <a:ext cx="3048616" cy="442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603596" y="966618"/>
              <a:ext cx="300301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300">
                  <a:solidFill>
                    <a:srgbClr val="79797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797979"/>
                  </a:solidFill>
                </a:rPr>
                <a:t>·············· ·········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3185240" y="979318"/>
              <a:ext cx="32196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800"/>
                <a:t>×</a:t>
              </a:r>
            </a:p>
          </p:txBody>
        </p:sp>
        <p:sp>
          <p:nvSpPr>
            <p:cNvPr id="490" name="Shape 490"/>
            <p:cNvSpPr/>
            <p:nvPr/>
          </p:nvSpPr>
          <p:spPr>
            <a:xfrm>
              <a:off x="7017321" y="520079"/>
              <a:ext cx="82677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00905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009051"/>
                  </a:solidFill>
                </a:rPr>
                <a:t>YES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7017321" y="1023433"/>
              <a:ext cx="82677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FF93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FF9300"/>
                  </a:solidFill>
                </a:rPr>
                <a:t>NO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8771027" y="520079"/>
              <a:ext cx="108265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2800">
                  <a:solidFill>
                    <a:srgbClr val="00905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009051"/>
                  </a:solidFill>
                </a:rPr>
                <a:t>KEEP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285155" y="551829"/>
              <a:ext cx="13811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79797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797979"/>
                  </a:solidFill>
                </a:rPr>
                <a:t>Case A.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285155" y="1055183"/>
              <a:ext cx="13811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79797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797979"/>
                  </a:solidFill>
                </a:rPr>
                <a:t>Case B.</a:t>
              </a:r>
            </a:p>
          </p:txBody>
        </p:sp>
      </p:grp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</a:p>
        </p:txBody>
      </p:sp>
      <p:sp>
        <p:nvSpPr>
          <p:cNvPr id="498" name="Shape 498"/>
          <p:cNvSpPr/>
          <p:nvPr/>
        </p:nvSpPr>
        <p:spPr>
          <a:xfrm>
            <a:off x="236785" y="1394941"/>
            <a:ext cx="12531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2:  Filter for quality  </a:t>
            </a:r>
          </a:p>
        </p:txBody>
      </p:sp>
      <p:sp>
        <p:nvSpPr>
          <p:cNvPr id="499" name="Shape 499"/>
          <p:cNvSpPr/>
          <p:nvPr/>
        </p:nvSpPr>
        <p:spPr>
          <a:xfrm>
            <a:off x="852237" y="2285078"/>
            <a:ext cx="10087738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71500" indent="-571500" algn="l">
              <a:spcBef>
                <a:spcPts val="500"/>
              </a:spcBef>
              <a:buSzPct val="100000"/>
              <a:buAutoNum type="arabicPeriod" startAt="1"/>
              <a:defRPr sz="1800"/>
            </a:pPr>
            <a:r>
              <a:rPr sz="3000">
                <a:solidFill>
                  <a:srgbClr val="747474"/>
                </a:solidFill>
              </a:rPr>
              <a:t>Pair Reads 1 &amp; 2.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2"/>
              <a:defRPr sz="1800"/>
            </a:pPr>
            <a:r>
              <a:rPr sz="3000">
                <a:solidFill>
                  <a:srgbClr val="747474"/>
                </a:solidFill>
              </a:rPr>
              <a:t>Find Q-tag.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2"/>
              <a:defRPr sz="1800"/>
            </a:pPr>
            <a:r>
              <a:rPr sz="3000">
                <a:solidFill>
                  <a:srgbClr val="747474"/>
                </a:solidFill>
              </a:rPr>
              <a:t>Find constant handles.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4"/>
              <a:defRPr sz="1800"/>
            </a:pPr>
            <a:r>
              <a:rPr sz="3000">
                <a:solidFill>
                  <a:srgbClr val="747474"/>
                </a:solidFill>
              </a:rPr>
              <a:t>Select g-tag and molecular counter based on handles.</a:t>
            </a:r>
            <a:endParaRPr sz="3000">
              <a:solidFill>
                <a:srgbClr val="747474"/>
              </a:solidFill>
            </a:endParaRPr>
          </a:p>
          <a:p>
            <a:pPr lvl="0" marL="571500" indent="-571500" algn="l">
              <a:spcBef>
                <a:spcPts val="500"/>
              </a:spcBef>
              <a:buSzPct val="100000"/>
              <a:buAutoNum type="arabicPeriod" startAt="5"/>
              <a:defRPr sz="1800"/>
            </a:pPr>
            <a:r>
              <a:rPr sz="3000">
                <a:solidFill>
                  <a:srgbClr val="747474"/>
                </a:solidFill>
              </a:rPr>
              <a:t>Bin QGC based on exact match.</a:t>
            </a:r>
          </a:p>
        </p:txBody>
      </p:sp>
      <p:sp>
        <p:nvSpPr>
          <p:cNvPr id="500" name="Shape 500"/>
          <p:cNvSpPr/>
          <p:nvPr/>
        </p:nvSpPr>
        <p:spPr>
          <a:xfrm>
            <a:off x="795972" y="4910273"/>
            <a:ext cx="1151877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571500" indent="-571500" algn="l">
              <a:spcBef>
                <a:spcPts val="1000"/>
              </a:spcBef>
              <a:buSzPct val="100000"/>
              <a:buAutoNum type="arabicPeriod" startAt="6"/>
              <a:defRPr sz="1800"/>
            </a:pPr>
            <a:r>
              <a:rPr sz="3000"/>
              <a:t>Filter so that every base in each read has a Quality Score &gt; 30.</a:t>
            </a:r>
            <a:endParaRPr sz="3000"/>
          </a:p>
          <a:p>
            <a:pPr lvl="0" marL="571500" indent="-571500" algn="l">
              <a:spcBef>
                <a:spcPts val="1000"/>
              </a:spcBef>
              <a:buSzPct val="100000"/>
              <a:buAutoNum type="arabicPeriod" startAt="6"/>
              <a:defRPr sz="1800"/>
            </a:pPr>
            <a:r>
              <a:rPr sz="3000"/>
              <a:t>Filter out reads with mispaired GQs. </a:t>
            </a:r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</a:p>
        </p:txBody>
      </p:sp>
      <p:sp>
        <p:nvSpPr>
          <p:cNvPr id="503" name="Shape 503"/>
          <p:cNvSpPr/>
          <p:nvPr/>
        </p:nvSpPr>
        <p:spPr>
          <a:xfrm>
            <a:off x="236785" y="1394941"/>
            <a:ext cx="12531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2:  Filter for quality  </a:t>
            </a:r>
          </a:p>
        </p:txBody>
      </p:sp>
      <p:sp>
        <p:nvSpPr>
          <p:cNvPr id="504" name="Shape 504"/>
          <p:cNvSpPr/>
          <p:nvPr/>
        </p:nvSpPr>
        <p:spPr>
          <a:xfrm>
            <a:off x="2715069" y="2384692"/>
            <a:ext cx="75746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spcBef>
                <a:spcPts val="10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“ 7.   Filter out reads with mispaired GQs.. ” </a:t>
            </a:r>
          </a:p>
        </p:txBody>
      </p:sp>
      <p:pic>
        <p:nvPicPr>
          <p:cNvPr id="505" name="barcode_method-17.png"/>
          <p:cNvPicPr/>
          <p:nvPr/>
        </p:nvPicPr>
        <p:blipFill>
          <a:blip r:embed="rId2">
            <a:extLst/>
          </a:blip>
          <a:srcRect l="0" t="9087" r="4930" b="9087"/>
          <a:stretch>
            <a:fillRect/>
          </a:stretch>
        </p:blipFill>
        <p:spPr>
          <a:xfrm>
            <a:off x="1407542" y="3196643"/>
            <a:ext cx="10189916" cy="444425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7329937" y="5891619"/>
            <a:ext cx="530616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i="1" sz="3000"/>
              <a:t>Which is real? </a:t>
            </a:r>
            <a:endParaRPr i="1" sz="3000"/>
          </a:p>
          <a:p>
            <a:pPr lvl="0">
              <a:spcBef>
                <a:spcPts val="1000"/>
              </a:spcBef>
              <a:defRPr sz="1800"/>
            </a:pPr>
            <a:r>
              <a:rPr i="1" sz="3000"/>
              <a:t>Are they both real?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nfectiondynamics-05.png"/>
          <p:cNvPicPr/>
          <p:nvPr/>
        </p:nvPicPr>
        <p:blipFill>
          <a:blip r:embed="rId2">
            <a:extLst/>
          </a:blip>
          <a:srcRect l="460" t="0" r="460" b="0"/>
          <a:stretch>
            <a:fillRect/>
          </a:stretch>
        </p:blipFill>
        <p:spPr>
          <a:xfrm>
            <a:off x="7918916" y="2370137"/>
            <a:ext cx="4631861" cy="5013193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832757" y="4241800"/>
            <a:ext cx="696504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…How do we track bacteria during infection?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</a:p>
        </p:txBody>
      </p:sp>
      <p:sp>
        <p:nvSpPr>
          <p:cNvPr id="509" name="Shape 509"/>
          <p:cNvSpPr/>
          <p:nvPr/>
        </p:nvSpPr>
        <p:spPr>
          <a:xfrm>
            <a:off x="236785" y="1394941"/>
            <a:ext cx="12531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2:  Filter for quality  </a:t>
            </a:r>
          </a:p>
        </p:txBody>
      </p:sp>
      <p:sp>
        <p:nvSpPr>
          <p:cNvPr id="510" name="Shape 510"/>
          <p:cNvSpPr/>
          <p:nvPr/>
        </p:nvSpPr>
        <p:spPr>
          <a:xfrm>
            <a:off x="2715069" y="2384692"/>
            <a:ext cx="75746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spcBef>
                <a:spcPts val="10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“ 7.   Filter out reads with mispaired GQs.. ” </a:t>
            </a:r>
          </a:p>
        </p:txBody>
      </p:sp>
      <p:pic>
        <p:nvPicPr>
          <p:cNvPr id="511" name="barcode_method-17.png"/>
          <p:cNvPicPr/>
          <p:nvPr/>
        </p:nvPicPr>
        <p:blipFill>
          <a:blip r:embed="rId2">
            <a:extLst/>
          </a:blip>
          <a:srcRect l="0" t="9087" r="4930" b="9087"/>
          <a:stretch>
            <a:fillRect/>
          </a:stretch>
        </p:blipFill>
        <p:spPr>
          <a:xfrm>
            <a:off x="1407542" y="3196643"/>
            <a:ext cx="10189916" cy="4444253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7329937" y="5891619"/>
            <a:ext cx="5306168" cy="1600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i="1" sz="3000"/>
              <a:t>Strategy:  </a:t>
            </a:r>
            <a:endParaRPr i="1" sz="3000"/>
          </a:p>
          <a:p>
            <a:pPr lvl="0">
              <a:spcBef>
                <a:spcPts val="1000"/>
              </a:spcBef>
              <a:defRPr sz="1800"/>
            </a:pPr>
            <a:r>
              <a:rPr sz="3000"/>
              <a:t>Keep only the reads with the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most abundant</a:t>
            </a:r>
            <a:r>
              <a:rPr sz="3000"/>
              <a:t> Q-tag</a:t>
            </a:r>
          </a:p>
        </p:txBody>
      </p:sp>
      <p:sp>
        <p:nvSpPr>
          <p:cNvPr id="513" name="Shape 513"/>
          <p:cNvSpPr/>
          <p:nvPr/>
        </p:nvSpPr>
        <p:spPr>
          <a:xfrm>
            <a:off x="8578668" y="4114800"/>
            <a:ext cx="2808707" cy="1270000"/>
          </a:xfrm>
          <a:prstGeom prst="rect">
            <a:avLst/>
          </a:prstGeom>
          <a:solidFill>
            <a:srgbClr val="FFFFFF">
              <a:alpha val="8286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3177565" y="8201967"/>
            <a:ext cx="664967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defRPr sz="3800"/>
            </a:lvl1pPr>
          </a:lstStyle>
          <a:p>
            <a:pPr lvl="0">
              <a:defRPr sz="1800"/>
            </a:pPr>
            <a:r>
              <a:rPr sz="3800"/>
              <a:t>How effective is this strategy? </a:t>
            </a:r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How do we identify barcodes?</a:t>
            </a:r>
          </a:p>
        </p:txBody>
      </p:sp>
      <p:sp>
        <p:nvSpPr>
          <p:cNvPr id="517" name="Shape 517"/>
          <p:cNvSpPr/>
          <p:nvPr/>
        </p:nvSpPr>
        <p:spPr>
          <a:xfrm>
            <a:off x="236785" y="1394941"/>
            <a:ext cx="12531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300"/>
            </a:lvl1pPr>
          </a:lstStyle>
          <a:p>
            <a:pPr lvl="0">
              <a:defRPr i="0" sz="1800"/>
            </a:pPr>
            <a:r>
              <a:rPr i="1" sz="3300"/>
              <a:t>Step 2:  Filter for quality  </a:t>
            </a:r>
          </a:p>
        </p:txBody>
      </p:sp>
      <p:sp>
        <p:nvSpPr>
          <p:cNvPr id="518" name="Shape 518"/>
          <p:cNvSpPr/>
          <p:nvPr/>
        </p:nvSpPr>
        <p:spPr>
          <a:xfrm>
            <a:off x="2715069" y="2384692"/>
            <a:ext cx="75746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spcBef>
                <a:spcPts val="1000"/>
              </a:spcBef>
              <a:defRPr i="1" sz="3000"/>
            </a:lvl1pPr>
          </a:lstStyle>
          <a:p>
            <a:pPr lvl="0">
              <a:defRPr i="0" sz="1800"/>
            </a:pPr>
            <a:r>
              <a:rPr i="1" sz="3000"/>
              <a:t>“ 7.   Filter out reads with mispaired GQs.. ” </a:t>
            </a:r>
          </a:p>
        </p:txBody>
      </p:sp>
      <p:sp>
        <p:nvSpPr>
          <p:cNvPr id="519" name="Shape 519"/>
          <p:cNvSpPr/>
          <p:nvPr/>
        </p:nvSpPr>
        <p:spPr>
          <a:xfrm>
            <a:off x="705205" y="4272912"/>
            <a:ext cx="11594390" cy="443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What is the probability of drawing two bacteria</a:t>
            </a:r>
            <a:br>
              <a:rPr sz="3000">
                <a:latin typeface="Helvetica"/>
                <a:ea typeface="Helvetica"/>
                <a:cs typeface="Helvetica"/>
                <a:sym typeface="Helvetica"/>
              </a:rPr>
            </a:br>
            <a:r>
              <a:rPr sz="3000">
                <a:latin typeface="Helvetica"/>
                <a:ea typeface="Helvetica"/>
                <a:cs typeface="Helvetica"/>
                <a:sym typeface="Helvetica"/>
              </a:rPr>
              <a:t>with the same </a:t>
            </a:r>
            <a:r>
              <a:rPr sz="3000">
                <a:solidFill>
                  <a:srgbClr val="E1223E"/>
                </a:solidFill>
                <a:latin typeface="Helvetica"/>
                <a:ea typeface="Helvetica"/>
                <a:cs typeface="Helvetica"/>
                <a:sym typeface="Helvetica"/>
              </a:rPr>
              <a:t>G-tag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but different Q-tag?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spcBef>
                <a:spcPts val="1000"/>
              </a:spcBef>
              <a:defRPr sz="1800"/>
            </a:pPr>
            <a:endParaRPr sz="3000"/>
          </a:p>
          <a:p>
            <a:pPr lvl="0">
              <a:spcBef>
                <a:spcPts val="1000"/>
              </a:spcBef>
              <a:defRPr sz="1800"/>
            </a:pPr>
            <a:r>
              <a:rPr sz="3000"/>
              <a:t>If you put in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25</a:t>
            </a:r>
            <a:r>
              <a:rPr sz="3000"/>
              <a:t> bacteria, probability is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0.8%</a:t>
            </a:r>
            <a:r>
              <a:rPr sz="3000"/>
              <a:t>.</a:t>
            </a:r>
            <a:endParaRPr sz="3000"/>
          </a:p>
          <a:p>
            <a:pPr lvl="0">
              <a:spcBef>
                <a:spcPts val="1000"/>
              </a:spcBef>
              <a:defRPr sz="1800"/>
            </a:pPr>
            <a:r>
              <a:rPr sz="3000"/>
              <a:t>BUT, if you put in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100</a:t>
            </a:r>
            <a:r>
              <a:rPr sz="3000"/>
              <a:t> bacteria, probability increases is </a:t>
            </a:r>
            <a:r>
              <a:rPr b="1" sz="3000">
                <a:latin typeface="Helvetica"/>
                <a:ea typeface="Helvetica"/>
                <a:cs typeface="Helvetica"/>
                <a:sym typeface="Helvetica"/>
              </a:rPr>
              <a:t>12%</a:t>
            </a:r>
            <a:r>
              <a:rPr sz="3000"/>
              <a:t>.</a:t>
            </a:r>
            <a:endParaRPr sz="3000"/>
          </a:p>
          <a:p>
            <a:pPr lvl="0">
              <a:spcBef>
                <a:spcPts val="1000"/>
              </a:spcBef>
              <a:defRPr sz="1800"/>
            </a:pPr>
            <a:endParaRPr sz="3000"/>
          </a:p>
          <a:p>
            <a:pPr lvl="0">
              <a:spcBef>
                <a:spcPts val="1000"/>
              </a:spcBef>
              <a:defRPr sz="1800"/>
            </a:pPr>
            <a:r>
              <a:rPr sz="3800"/>
              <a:t>This method is good for few barcodes, but not many. </a:t>
            </a:r>
            <a:br>
              <a:rPr sz="3000"/>
            </a:br>
            <a:r>
              <a:rPr sz="2400"/>
              <a:t>(There is a solution, which will be addressed later.)</a:t>
            </a:r>
          </a:p>
        </p:txBody>
      </p:sp>
      <p:pic>
        <p:nvPicPr>
          <p:cNvPr id="520" name="barcode_method-17.png"/>
          <p:cNvPicPr/>
          <p:nvPr/>
        </p:nvPicPr>
        <p:blipFill>
          <a:blip r:embed="rId2">
            <a:extLst/>
          </a:blip>
          <a:srcRect l="0" t="9087" r="4930" b="75759"/>
          <a:stretch>
            <a:fillRect/>
          </a:stretch>
        </p:blipFill>
        <p:spPr>
          <a:xfrm>
            <a:off x="1407542" y="3196643"/>
            <a:ext cx="10189916" cy="823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1270000" y="761999"/>
            <a:ext cx="10464800" cy="76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800"/>
              <a:t>If you have n=100 barcodes, </a:t>
            </a:r>
            <a:endParaRPr sz="3800"/>
          </a:p>
          <a:p>
            <a:pPr lvl="0">
              <a:defRPr sz="1800"/>
            </a:pPr>
            <a:r>
              <a:rPr sz="3800"/>
              <a:t>what is probability of having at least 1 pair with the same G-tag? (irrespective of same or different Qtag as they are subsets of G-tag.) as a loose upper bound.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P (&gt;= 1 pair) = 1 - P(all unique) = 1 - 4^7!/(4^700*(4^7-100)!) = 26%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(1% for n=20 barcodes)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So, if you have few barcodes, it’s a good way to filter. Otherwise, you could be losing real data…</a:t>
            </a:r>
          </a:p>
        </p:txBody>
      </p:sp>
      <p:sp>
        <p:nvSpPr>
          <p:cNvPr id="523" name="Shape 523"/>
          <p:cNvSpPr/>
          <p:nvPr/>
        </p:nvSpPr>
        <p:spPr>
          <a:xfrm>
            <a:off x="236785" y="8402836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(Will address this later…)</a:t>
            </a: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2684574" y="10377741"/>
            <a:ext cx="10464801" cy="76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800"/>
              <a:t>If you have n=100 barcodes, </a:t>
            </a:r>
            <a:endParaRPr sz="3800"/>
          </a:p>
          <a:p>
            <a:pPr lvl="0">
              <a:defRPr sz="1800"/>
            </a:pPr>
            <a:r>
              <a:rPr sz="3800"/>
              <a:t>what is probability of having at least 1 pair with the same G-tag? (irrespective of same or different Qtag as they are subsets of G-tag.) as a loose upper bound.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P (&gt;= 1 pair) = 1 - P(all unique) = 1 - 4^7!/(4^700*(4^7-100)!) = 26%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(1% for n=20 barcodes)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So, if you have few barcodes, it’s a good way to filter. Otherwise, you could be losing real data…</a:t>
            </a:r>
          </a:p>
        </p:txBody>
      </p:sp>
      <p:sp>
        <p:nvSpPr>
          <p:cNvPr id="526" name="Shape 526"/>
          <p:cNvSpPr/>
          <p:nvPr/>
        </p:nvSpPr>
        <p:spPr>
          <a:xfrm>
            <a:off x="236785" y="-93204"/>
            <a:ext cx="12531229" cy="1043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670277" indent="-670277">
              <a:buSzPct val="100000"/>
              <a:buAutoNum type="arabicPeriod" startAt="1"/>
              <a:defRPr sz="1800"/>
            </a:pPr>
            <a:r>
              <a:rPr sz="3100"/>
              <a:t>find probability of have at least 1 pair with the same G-tag</a:t>
            </a:r>
            <a:endParaRPr sz="3100"/>
          </a:p>
          <a:p>
            <a:pPr lvl="0" marL="670277" indent="-670277">
              <a:buSzPct val="100000"/>
              <a:buAutoNum type="arabicPeriod" startAt="1"/>
              <a:defRPr sz="1800"/>
            </a:pPr>
            <a:r>
              <a:rPr sz="3100"/>
              <a:t>What is the probability that that pair has the same Q-tag? Different Q-tags?</a:t>
            </a:r>
            <a:endParaRPr sz="3100"/>
          </a:p>
          <a:p>
            <a:pPr lvl="0">
              <a:defRPr sz="1800"/>
            </a:pPr>
            <a:endParaRPr sz="3100"/>
          </a:p>
          <a:p>
            <a:pPr lvl="0">
              <a:defRPr sz="1800"/>
            </a:pPr>
            <a:r>
              <a:rPr sz="3100"/>
              <a:t>We only have 3 possible q-tags, so we will consider having two and three barcodes and qtags. </a:t>
            </a:r>
            <a:endParaRPr sz="3100"/>
          </a:p>
          <a:p>
            <a:pPr lvl="0">
              <a:defRPr sz="1800"/>
            </a:pPr>
            <a:r>
              <a:rPr sz="3100"/>
              <a:t>total possible ways to choose k barcodes for Q qtags = Q^k</a:t>
            </a:r>
            <a:endParaRPr sz="3100"/>
          </a:p>
          <a:p>
            <a:pPr lvl="0">
              <a:defRPr sz="1800"/>
            </a:pPr>
            <a:r>
              <a:rPr sz="3100"/>
              <a:t>(for 1 barcode:  total ways = 3)</a:t>
            </a:r>
            <a:endParaRPr sz="3100"/>
          </a:p>
          <a:p>
            <a:pPr lvl="0">
              <a:defRPr sz="1800"/>
            </a:pPr>
            <a:r>
              <a:rPr sz="3100"/>
              <a:t>for 2 barcodes: total ways = 9</a:t>
            </a:r>
            <a:endParaRPr sz="3100"/>
          </a:p>
          <a:p>
            <a:pPr lvl="0">
              <a:defRPr sz="1800"/>
            </a:pPr>
            <a:r>
              <a:rPr sz="3100"/>
              <a:t>for 3 barcodes: total ways = 27</a:t>
            </a:r>
            <a:endParaRPr sz="3100"/>
          </a:p>
          <a:p>
            <a:pPr lvl="0">
              <a:defRPr sz="1800"/>
            </a:pPr>
            <a:r>
              <a:rPr sz="3100"/>
              <a:t>If we draw a qtag for each of the b barcodes, what’s the probability we get: (P = (n+k-1)!/(k!(n-k)!) = (b + 2)! / (b! (3-b)!)</a:t>
            </a:r>
            <a:endParaRPr sz="3100"/>
          </a:p>
          <a:p>
            <a:pPr lvl="0">
              <a:defRPr sz="1800"/>
            </a:pPr>
            <a:r>
              <a:rPr sz="3100"/>
              <a:t>P(1 Qtag)?</a:t>
            </a:r>
            <a:endParaRPr sz="3100"/>
          </a:p>
          <a:p>
            <a:pPr lvl="0">
              <a:defRPr sz="1800"/>
            </a:pPr>
            <a:r>
              <a:rPr sz="3100"/>
              <a:t>P(1Q|2B) = </a:t>
            </a:r>
            <a:endParaRPr sz="3100"/>
          </a:p>
          <a:p>
            <a:pPr lvl="0">
              <a:defRPr sz="1800"/>
            </a:pPr>
            <a:r>
              <a:rPr sz="3100"/>
              <a:t>P(1Q|3B) = (3 x 1 x 1) / 27 = 1/9</a:t>
            </a:r>
            <a:endParaRPr sz="3100"/>
          </a:p>
          <a:p>
            <a:pPr lvl="0">
              <a:defRPr sz="1800"/>
            </a:pPr>
            <a:r>
              <a:rPr sz="3100"/>
              <a:t>P (2 Qtags)?</a:t>
            </a:r>
            <a:endParaRPr sz="3100"/>
          </a:p>
          <a:p>
            <a:pPr lvl="0">
              <a:defRPr sz="1800"/>
            </a:pPr>
            <a:r>
              <a:rPr sz="3100"/>
              <a:t>P(2Q|2B) = (3 x 2) / 9 = 2/3</a:t>
            </a:r>
            <a:endParaRPr sz="3100"/>
          </a:p>
          <a:p>
            <a:pPr lvl="0">
              <a:defRPr sz="1800"/>
            </a:pPr>
            <a:r>
              <a:rPr sz="3100"/>
              <a:t>P(2Q|3B) = (3 x 2 x 2) / 27 = 4/9</a:t>
            </a:r>
            <a:endParaRPr sz="3100"/>
          </a:p>
          <a:p>
            <a:pPr lvl="0">
              <a:defRPr sz="1800"/>
            </a:pPr>
            <a:r>
              <a:rPr sz="3100"/>
              <a:t>P (3Qtags)?</a:t>
            </a:r>
            <a:endParaRPr sz="3100"/>
          </a:p>
          <a:p>
            <a:pPr lvl="0">
              <a:defRPr sz="1800"/>
            </a:pPr>
            <a:r>
              <a:rPr sz="3100"/>
              <a:t>P(3Q|3B) = (3 x 2 x 1) / 27 / 2 = 2 / 9 ==&gt; max P(&gt;1Q) is 4/9 x P(G) = 0.26 x 4/9 =  12%</a:t>
            </a:r>
            <a:endParaRPr sz="3100"/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typ_index_18014-14scr2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29344" y="1434647"/>
            <a:ext cx="3016407" cy="711652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hape 529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For a typical sample…</a:t>
            </a:r>
          </a:p>
        </p:txBody>
      </p:sp>
      <p:sp>
        <p:nvSpPr>
          <p:cNvPr id="530" name="Shape 530"/>
          <p:cNvSpPr/>
          <p:nvPr/>
        </p:nvSpPr>
        <p:spPr>
          <a:xfrm>
            <a:off x="5189884" y="1748437"/>
            <a:ext cx="649021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On average, about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100,000 raw reads</a:t>
            </a:r>
          </a:p>
        </p:txBody>
      </p:sp>
      <p:pic>
        <p:nvPicPr>
          <p:cNvPr id="531" name="raw_sums_his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0798" y="3469241"/>
            <a:ext cx="7522365" cy="5345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After Step 1 (</a:t>
            </a:r>
            <a:r>
              <a:rPr i="1" sz="3800"/>
              <a:t>Find barcode components</a:t>
            </a:r>
            <a:r>
              <a:rPr sz="3800"/>
              <a:t>)…</a:t>
            </a:r>
          </a:p>
        </p:txBody>
      </p:sp>
      <p:sp>
        <p:nvSpPr>
          <p:cNvPr id="534" name="Shape 534"/>
          <p:cNvSpPr/>
          <p:nvPr/>
        </p:nvSpPr>
        <p:spPr>
          <a:xfrm>
            <a:off x="5720859" y="4650151"/>
            <a:ext cx="649021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Out of 100,000 reads,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spcBef>
                <a:spcPts val="1500"/>
              </a:spcBef>
              <a:defRPr sz="1800"/>
            </a:pPr>
            <a:r>
              <a:rPr b="1" sz="5000">
                <a:solidFill>
                  <a:srgbClr val="E0223D"/>
                </a:solidFill>
                <a:latin typeface="Helvetica"/>
                <a:ea typeface="Helvetica"/>
                <a:cs typeface="Helvetica"/>
                <a:sym typeface="Helvetica"/>
              </a:rPr>
              <a:t>30% </a:t>
            </a:r>
            <a:endParaRPr b="1" sz="5000">
              <a:solidFill>
                <a:srgbClr val="E0223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of reads remain.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These have a valid Q-tag, </a:t>
            </a:r>
            <a:br>
              <a:rPr sz="3800"/>
            </a:br>
            <a:r>
              <a:rPr sz="3800"/>
              <a:t>G-tag and molecular counter.</a:t>
            </a:r>
          </a:p>
        </p:txBody>
      </p:sp>
      <p:sp>
        <p:nvSpPr>
          <p:cNvPr id="535" name="Shape 535"/>
          <p:cNvSpPr/>
          <p:nvPr/>
        </p:nvSpPr>
        <p:spPr>
          <a:xfrm>
            <a:off x="5876663" y="1826612"/>
            <a:ext cx="617860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400"/>
              <a:t>‘X+’ means read has X</a:t>
            </a:r>
            <a:endParaRPr sz="2400"/>
          </a:p>
          <a:p>
            <a:pPr lvl="0" algn="l">
              <a:defRPr sz="1800"/>
            </a:pPr>
            <a:r>
              <a:rPr sz="2400"/>
              <a:t>‘X-’ means read DOES not have X</a:t>
            </a:r>
            <a:endParaRPr sz="2400"/>
          </a:p>
          <a:p>
            <a:pPr lvl="0" algn="l">
              <a:defRPr sz="1800"/>
            </a:pPr>
            <a:endParaRPr sz="2400"/>
          </a:p>
          <a:p>
            <a:pPr lvl="0" algn="l">
              <a:defRPr sz="1800"/>
            </a:pPr>
            <a:r>
              <a:rPr sz="2400"/>
              <a:t>Q: Q-tag</a:t>
            </a:r>
            <a:endParaRPr sz="2400"/>
          </a:p>
          <a:p>
            <a:pPr lvl="0" algn="l">
              <a:defRPr sz="1800"/>
            </a:pPr>
            <a:r>
              <a:rPr sz="2400"/>
              <a:t>G: G-tag</a:t>
            </a:r>
            <a:endParaRPr sz="2400"/>
          </a:p>
          <a:p>
            <a:pPr lvl="0" algn="l">
              <a:defRPr sz="1800"/>
            </a:pPr>
            <a:r>
              <a:rPr sz="2400"/>
              <a:t>C: molecular Counter</a:t>
            </a:r>
          </a:p>
        </p:txBody>
      </p:sp>
      <p:pic>
        <p:nvPicPr>
          <p:cNvPr id="536" name="typ_index_18014-14sc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012" y="1450791"/>
            <a:ext cx="4424596" cy="708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After Step 2 (</a:t>
            </a:r>
            <a:r>
              <a:rPr i="1" sz="3800"/>
              <a:t>Quality Filter</a:t>
            </a:r>
            <a:r>
              <a:rPr sz="3800"/>
              <a:t>)…</a:t>
            </a:r>
          </a:p>
        </p:txBody>
      </p:sp>
      <p:sp>
        <p:nvSpPr>
          <p:cNvPr id="539" name="Shape 539"/>
          <p:cNvSpPr/>
          <p:nvPr/>
        </p:nvSpPr>
        <p:spPr>
          <a:xfrm flipV="1">
            <a:off x="3751326" y="5600934"/>
            <a:ext cx="3253122" cy="2125483"/>
          </a:xfrm>
          <a:prstGeom prst="line">
            <a:avLst/>
          </a:prstGeom>
          <a:ln w="63500">
            <a:solidFill>
              <a:srgbClr val="E0223D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540" name="typ_index_18014-14sc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012" y="1450791"/>
            <a:ext cx="4424596" cy="7084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typical_index_filtered_18014-14sc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5634" y="1450622"/>
            <a:ext cx="4643532" cy="708461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236785" y="4611930"/>
            <a:ext cx="12531229" cy="685801"/>
          </a:xfrm>
          <a:prstGeom prst="rect">
            <a:avLst/>
          </a:prstGeom>
          <a:solidFill>
            <a:srgbClr val="FFFFFF">
              <a:alpha val="741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800"/>
              <a:t> </a:t>
            </a:r>
          </a:p>
        </p:txBody>
      </p:sp>
      <p:sp>
        <p:nvSpPr>
          <p:cNvPr id="543" name="Shape 543"/>
          <p:cNvSpPr/>
          <p:nvPr/>
        </p:nvSpPr>
        <p:spPr>
          <a:xfrm>
            <a:off x="236785" y="4611930"/>
            <a:ext cx="1253123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800"/>
              <a:t>Have we solved the problem?</a:t>
            </a: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236785" y="611832"/>
            <a:ext cx="1253122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Have we solved the problem?</a:t>
            </a:r>
          </a:p>
        </p:txBody>
      </p:sp>
      <p:pic>
        <p:nvPicPr>
          <p:cNvPr id="546" name="filtered_QGsonly_25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3065" y="1564209"/>
            <a:ext cx="8978670" cy="5298193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hape 547"/>
          <p:cNvSpPr/>
          <p:nvPr/>
        </p:nvSpPr>
        <p:spPr>
          <a:xfrm>
            <a:off x="4910087" y="6870264"/>
            <a:ext cx="31846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rank-ordered QGs</a:t>
            </a:r>
          </a:p>
        </p:txBody>
      </p:sp>
      <p:sp>
        <p:nvSpPr>
          <p:cNvPr id="548" name="Shape 548"/>
          <p:cNvSpPr/>
          <p:nvPr/>
        </p:nvSpPr>
        <p:spPr>
          <a:xfrm rot="16200000">
            <a:off x="24505" y="3933905"/>
            <a:ext cx="32484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reads for each QG</a:t>
            </a:r>
          </a:p>
        </p:txBody>
      </p:sp>
      <p:sp>
        <p:nvSpPr>
          <p:cNvPr id="549" name="Shape 549"/>
          <p:cNvSpPr/>
          <p:nvPr/>
        </p:nvSpPr>
        <p:spPr>
          <a:xfrm>
            <a:off x="236785" y="7814372"/>
            <a:ext cx="12531229" cy="127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i="1" sz="3800">
                <a:latin typeface="Helvetica"/>
                <a:ea typeface="Helvetica"/>
                <a:cs typeface="Helvetica"/>
                <a:sym typeface="Helvetica"/>
              </a:rPr>
              <a:t>Partially.</a:t>
            </a:r>
            <a:r>
              <a:rPr sz="3800"/>
              <a:t> </a:t>
            </a:r>
            <a:endParaRPr sz="3800"/>
          </a:p>
          <a:p>
            <a:pPr lvl="0">
              <a:defRPr sz="1800"/>
            </a:pPr>
            <a:r>
              <a:rPr sz="3800"/>
              <a:t>There is still the thresholding problem…</a:t>
            </a:r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236785" y="3949700"/>
            <a:ext cx="12531229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Fake barcodes are rare.</a:t>
            </a: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3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Not all rare barcodes are fake.</a:t>
            </a:r>
          </a:p>
        </p:txBody>
      </p:sp>
      <p:sp>
        <p:nvSpPr>
          <p:cNvPr id="552" name="Shape 552"/>
          <p:cNvSpPr/>
          <p:nvPr/>
        </p:nvSpPr>
        <p:spPr>
          <a:xfrm>
            <a:off x="1011628" y="6616057"/>
            <a:ext cx="1098154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800"/>
            </a:lvl1pPr>
          </a:lstStyle>
          <a:p>
            <a:pPr lvl="0">
              <a:defRPr i="0" sz="1800"/>
            </a:pPr>
            <a:r>
              <a:rPr i="1" sz="3800"/>
              <a:t>If there is no sequence metric for fake barcodes, can we threshold by relative abundance?</a:t>
            </a:r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roup 563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554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6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7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8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9" name="Shape 559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64" name="Shape 564"/>
          <p:cNvSpPr/>
          <p:nvPr/>
        </p:nvSpPr>
        <p:spPr>
          <a:xfrm>
            <a:off x="1895208" y="3949692"/>
            <a:ext cx="9214385" cy="18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</a:t>
            </a:r>
            <a:r>
              <a:rPr b="1" sz="3800">
                <a:latin typeface="Helvetica"/>
                <a:ea typeface="Helvetica"/>
                <a:cs typeface="Helvetica"/>
                <a:sym typeface="Helvetica"/>
              </a:rPr>
              <a:t>identify</a:t>
            </a:r>
            <a:r>
              <a:rPr sz="3800"/>
              <a:t> barcodes?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>
                <a:solidFill>
                  <a:srgbClr val="FF2600"/>
                </a:solidFill>
              </a:rPr>
              <a:t>How do we </a:t>
            </a: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count</a:t>
            </a:r>
            <a:r>
              <a:rPr sz="3800">
                <a:solidFill>
                  <a:srgbClr val="FF2600"/>
                </a:solidFill>
              </a:rPr>
              <a:t> them?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nfectiondynamics-06.png"/>
          <p:cNvPicPr/>
          <p:nvPr/>
        </p:nvPicPr>
        <p:blipFill>
          <a:blip r:embed="rId2">
            <a:extLst/>
          </a:blip>
          <a:srcRect l="0" t="863" r="0" b="863"/>
          <a:stretch>
            <a:fillRect/>
          </a:stretch>
        </p:blipFill>
        <p:spPr>
          <a:xfrm>
            <a:off x="7256581" y="1976437"/>
            <a:ext cx="4631862" cy="501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nfectiondynamics-05.png"/>
          <p:cNvPicPr/>
          <p:nvPr/>
        </p:nvPicPr>
        <p:blipFill>
          <a:blip r:embed="rId3">
            <a:extLst/>
          </a:blip>
          <a:srcRect l="460" t="0" r="460" b="0"/>
          <a:stretch>
            <a:fillRect/>
          </a:stretch>
        </p:blipFill>
        <p:spPr>
          <a:xfrm>
            <a:off x="1116289" y="1976437"/>
            <a:ext cx="4631862" cy="501319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1596093" y="7321612"/>
            <a:ext cx="98126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i="1" sz="3800"/>
              <a:t>M. tuberculosis </a:t>
            </a:r>
            <a:r>
              <a:rPr sz="3800"/>
              <a:t>form lesions called granulomas during infection</a:t>
            </a:r>
          </a:p>
        </p:txBody>
      </p:sp>
      <p:sp>
        <p:nvSpPr>
          <p:cNvPr id="60" name="Shape 60"/>
          <p:cNvSpPr/>
          <p:nvPr/>
        </p:nvSpPr>
        <p:spPr>
          <a:xfrm>
            <a:off x="5888259" y="4483350"/>
            <a:ext cx="1270001" cy="1"/>
          </a:xfrm>
          <a:prstGeom prst="line">
            <a:avLst/>
          </a:prstGeom>
          <a:ln w="101600">
            <a:solidFill>
              <a:srgbClr val="B9B9B9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75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566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1" name="Shape 571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76" name="Shape 576"/>
          <p:cNvSpPr/>
          <p:nvPr/>
        </p:nvSpPr>
        <p:spPr>
          <a:xfrm>
            <a:off x="1895208" y="2179776"/>
            <a:ext cx="9214385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count barcodes?</a:t>
            </a:r>
            <a:endParaRPr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z="3800"/>
              <a:t>Idea 1:  Weismann Method</a:t>
            </a: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1:  Weissman method</a:t>
            </a:r>
          </a:p>
        </p:txBody>
      </p:sp>
      <p:pic>
        <p:nvPicPr>
          <p:cNvPr id="579" name="weismann_100k_nhdata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322" y="1404482"/>
            <a:ext cx="7829595" cy="78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7939596" y="1999898"/>
            <a:ext cx="4218497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r>
              <a:rPr sz="3000"/>
              <a:t>Pick X number of barcoded colonies.</a:t>
            </a:r>
            <a:endParaRPr sz="3000"/>
          </a:p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r>
              <a:rPr sz="3000"/>
              <a:t>Sequence.</a:t>
            </a:r>
            <a:endParaRPr sz="3000"/>
          </a:p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r>
              <a:rPr sz="3000"/>
              <a:t>Identify barcodes.</a:t>
            </a:r>
            <a:endParaRPr sz="3000"/>
          </a:p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r>
              <a:rPr sz="3000"/>
              <a:t>Threshold with Weissman method.</a:t>
            </a:r>
            <a:endParaRPr sz="3000"/>
          </a:p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r>
              <a:rPr sz="3000"/>
              <a:t>Compare input and identified # of QGs.</a:t>
            </a:r>
            <a:endParaRPr sz="3000"/>
          </a:p>
          <a:p>
            <a:pPr lvl="0" marL="571500" indent="-571500" algn="l">
              <a:spcBef>
                <a:spcPts val="1500"/>
              </a:spcBef>
              <a:buSzPct val="100000"/>
              <a:buAutoNum type="arabicPeriod" startAt="1"/>
              <a:defRPr sz="1800"/>
            </a:pPr>
            <a:endParaRPr sz="3000"/>
          </a:p>
          <a:p>
            <a:pPr lvl="0">
              <a:spcBef>
                <a:spcPts val="1500"/>
              </a:spcBef>
              <a:defRPr sz="1800"/>
            </a:pPr>
            <a:r>
              <a:rPr sz="3800"/>
              <a:t>Not bad, but….</a:t>
            </a: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averagereads_18014scrapat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790" y="1811526"/>
            <a:ext cx="10151220" cy="7159653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hape 583"/>
          <p:cNvSpPr/>
          <p:nvPr/>
        </p:nvSpPr>
        <p:spPr>
          <a:xfrm>
            <a:off x="2624646" y="2133875"/>
            <a:ext cx="537113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600">
                <a:solidFill>
                  <a:srgbClr val="FF2500"/>
                </a:solidFill>
              </a:rPr>
              <a:t>Median # reads after filter</a:t>
            </a:r>
            <a:endParaRPr sz="3600">
              <a:solidFill>
                <a:srgbClr val="FF2500"/>
              </a:solidFill>
            </a:endParaRPr>
          </a:p>
          <a:p>
            <a:pPr lvl="0" algn="l">
              <a:defRPr sz="1800"/>
            </a:pPr>
            <a:r>
              <a:rPr b="1" sz="3600">
                <a:solidFill>
                  <a:srgbClr val="FF2500"/>
                </a:solidFill>
                <a:latin typeface="Helvetica"/>
                <a:ea typeface="Helvetica"/>
                <a:cs typeface="Helvetica"/>
                <a:sym typeface="Helvetica"/>
              </a:rPr>
              <a:t>26,000 reads </a:t>
            </a:r>
          </a:p>
        </p:txBody>
      </p:sp>
      <p:sp>
        <p:nvSpPr>
          <p:cNvPr id="584" name="Shape 584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1:  Weissman method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weismann_100vs25k_nhdata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625" y="1603597"/>
            <a:ext cx="7829595" cy="78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hape 587"/>
          <p:cNvSpPr/>
          <p:nvPr/>
        </p:nvSpPr>
        <p:spPr>
          <a:xfrm flipH="1" flipV="1">
            <a:off x="6177299" y="6189759"/>
            <a:ext cx="1505444" cy="474629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8" name="Shape 588"/>
          <p:cNvSpPr/>
          <p:nvPr/>
        </p:nvSpPr>
        <p:spPr>
          <a:xfrm>
            <a:off x="8069145" y="6029387"/>
            <a:ext cx="449401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Bad resolution of low numbers of QGs</a:t>
            </a:r>
          </a:p>
        </p:txBody>
      </p:sp>
      <p:sp>
        <p:nvSpPr>
          <p:cNvPr id="589" name="Shape 589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1:  Weissman method</a:t>
            </a: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844416" y="3073718"/>
            <a:ext cx="11315967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i="1" sz="3800"/>
              <a:t>Why do we care about small numbers of barcodes?</a:t>
            </a:r>
            <a:endParaRPr i="1"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In lesions, we see only a few initiating bacteria.</a:t>
            </a:r>
            <a:endParaRPr sz="3800"/>
          </a:p>
          <a:p>
            <a:pPr lvl="0">
              <a:defRPr sz="1800"/>
            </a:pPr>
            <a:endParaRPr sz="3800"/>
          </a:p>
          <a:p>
            <a:pPr lvl="0">
              <a:defRPr sz="1800"/>
            </a:pPr>
            <a:r>
              <a:rPr sz="3800"/>
              <a:t>It’s important to distinguish 1 vs. 2 vs. 3 barcodes.</a:t>
            </a:r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roup 602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593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4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8" name="Shape 598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3" name="Shape 603"/>
          <p:cNvSpPr/>
          <p:nvPr/>
        </p:nvSpPr>
        <p:spPr>
          <a:xfrm>
            <a:off x="1895208" y="2179776"/>
            <a:ext cx="9214385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count barcodes?</a:t>
            </a:r>
            <a:endParaRPr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1:  Weismann Method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z="3800"/>
              <a:t>Idea 2:  Relative Abundance</a:t>
            </a: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hist_reads_QGs_18014-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136" y="2203834"/>
            <a:ext cx="5080001" cy="3629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hist_reads_QGs_18014-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136" y="5762050"/>
            <a:ext cx="5080001" cy="363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hist_reads_QGs_18014-2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7725" y="2202934"/>
            <a:ext cx="5080001" cy="3631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hist_reads_QGs_18014-35-0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07725" y="5986173"/>
            <a:ext cx="5080001" cy="338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hist_reads_QGs_18014-35-0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70046" y="495934"/>
            <a:ext cx="2302257" cy="932319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>
            <a:off x="541270" y="1557564"/>
            <a:ext cx="12385367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Considering all samples, we see a segregation of real QGs and noise.</a:t>
            </a:r>
          </a:p>
        </p:txBody>
      </p:sp>
      <p:sp>
        <p:nvSpPr>
          <p:cNvPr id="611" name="Shape 611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2:  Relative abundance</a:t>
            </a: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hist_readcount_QG_consolidated_18014scr-01.png"/>
          <p:cNvPicPr/>
          <p:nvPr/>
        </p:nvPicPr>
        <p:blipFill>
          <a:blip r:embed="rId2">
            <a:extLst/>
          </a:blip>
          <a:srcRect l="0" t="6458" r="7106" b="0"/>
          <a:stretch>
            <a:fillRect/>
          </a:stretch>
        </p:blipFill>
        <p:spPr>
          <a:xfrm>
            <a:off x="2296014" y="3676777"/>
            <a:ext cx="8477700" cy="569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hist_reads_QGs_18014-35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973" y="7916951"/>
            <a:ext cx="2302257" cy="932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5400000">
            <a:off x="8149210" y="5670208"/>
            <a:ext cx="1186286" cy="2125775"/>
          </a:xfrm>
          <a:prstGeom prst="rect">
            <a:avLst/>
          </a:prstGeom>
        </p:spPr>
      </p:pic>
      <p:pic>
        <p:nvPicPr>
          <p:cNvPr id="61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42489" y="4181489"/>
            <a:ext cx="4021389" cy="2622595"/>
          </a:xfrm>
          <a:prstGeom prst="rect">
            <a:avLst/>
          </a:prstGeom>
        </p:spPr>
      </p:pic>
      <p:sp>
        <p:nvSpPr>
          <p:cNvPr id="619" name="Shape 619"/>
          <p:cNvSpPr/>
          <p:nvPr/>
        </p:nvSpPr>
        <p:spPr>
          <a:xfrm>
            <a:off x="2806181" y="2546259"/>
            <a:ext cx="44940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000">
                <a:solidFill>
                  <a:srgbClr val="686868"/>
                </a:solidFill>
                <a:latin typeface="Helvetica"/>
                <a:ea typeface="Helvetica"/>
                <a:cs typeface="Helvetica"/>
                <a:sym typeface="Helvetica"/>
              </a:rPr>
              <a:t>these are </a:t>
            </a:r>
            <a:endParaRPr sz="3000">
              <a:solidFill>
                <a:srgbClr val="686868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solidFill>
                  <a:srgbClr val="686868"/>
                </a:solidFill>
                <a:latin typeface="Helvetica"/>
                <a:ea typeface="Helvetica"/>
                <a:cs typeface="Helvetica"/>
                <a:sym typeface="Helvetica"/>
              </a:rPr>
              <a:t>noise</a:t>
            </a:r>
          </a:p>
        </p:txBody>
      </p:sp>
      <p:sp>
        <p:nvSpPr>
          <p:cNvPr id="620" name="Shape 620"/>
          <p:cNvSpPr/>
          <p:nvPr/>
        </p:nvSpPr>
        <p:spPr>
          <a:xfrm>
            <a:off x="6495533" y="4984786"/>
            <a:ext cx="44940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000">
                <a:solidFill>
                  <a:srgbClr val="84BF86"/>
                </a:solidFill>
                <a:latin typeface="Helvetica"/>
                <a:ea typeface="Helvetica"/>
                <a:cs typeface="Helvetica"/>
                <a:sym typeface="Helvetica"/>
              </a:rPr>
              <a:t>these are </a:t>
            </a:r>
            <a:endParaRPr sz="3000">
              <a:solidFill>
                <a:srgbClr val="84BF86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solidFill>
                  <a:srgbClr val="84BF86"/>
                </a:solidFill>
                <a:latin typeface="Helvetica"/>
                <a:ea typeface="Helvetica"/>
                <a:cs typeface="Helvetica"/>
                <a:sym typeface="Helvetica"/>
              </a:rPr>
              <a:t>real</a:t>
            </a:r>
          </a:p>
        </p:txBody>
      </p:sp>
      <p:sp>
        <p:nvSpPr>
          <p:cNvPr id="621" name="Shape 621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2:  Relative abundance</a:t>
            </a:r>
          </a:p>
        </p:txBody>
      </p:sp>
      <p:pic>
        <p:nvPicPr>
          <p:cNvPr id="622" name="hist_reads_QGs_18014-35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0046" y="495934"/>
            <a:ext cx="2302257" cy="93231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/>
        </p:nvSpPr>
        <p:spPr>
          <a:xfrm>
            <a:off x="541270" y="1557564"/>
            <a:ext cx="12385367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Considering all samples, we see a segregation of real QGs and noise.</a:t>
            </a:r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hist_readcount_QG_consolidated_18014scr-01.png"/>
          <p:cNvPicPr/>
          <p:nvPr/>
        </p:nvPicPr>
        <p:blipFill>
          <a:blip r:embed="rId2">
            <a:extLst/>
          </a:blip>
          <a:srcRect l="0" t="6458" r="7106" b="0"/>
          <a:stretch>
            <a:fillRect/>
          </a:stretch>
        </p:blipFill>
        <p:spPr>
          <a:xfrm>
            <a:off x="2296014" y="3676777"/>
            <a:ext cx="8477700" cy="569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hist_reads_QGs_18014-35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973" y="7916951"/>
            <a:ext cx="2302257" cy="932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5400000">
            <a:off x="8149210" y="5670208"/>
            <a:ext cx="1186286" cy="2125775"/>
          </a:xfrm>
          <a:prstGeom prst="rect">
            <a:avLst/>
          </a:prstGeom>
        </p:spPr>
      </p:pic>
      <p:pic>
        <p:nvPicPr>
          <p:cNvPr id="629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42489" y="4181489"/>
            <a:ext cx="4021389" cy="2622595"/>
          </a:xfrm>
          <a:prstGeom prst="rect">
            <a:avLst/>
          </a:prstGeom>
        </p:spPr>
      </p:pic>
      <p:sp>
        <p:nvSpPr>
          <p:cNvPr id="631" name="Shape 631"/>
          <p:cNvSpPr/>
          <p:nvPr/>
        </p:nvSpPr>
        <p:spPr>
          <a:xfrm>
            <a:off x="2806181" y="2546259"/>
            <a:ext cx="44940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000">
                <a:solidFill>
                  <a:srgbClr val="686868"/>
                </a:solidFill>
                <a:latin typeface="Helvetica"/>
                <a:ea typeface="Helvetica"/>
                <a:cs typeface="Helvetica"/>
                <a:sym typeface="Helvetica"/>
              </a:rPr>
              <a:t>these are </a:t>
            </a:r>
            <a:endParaRPr sz="3000">
              <a:solidFill>
                <a:srgbClr val="686868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solidFill>
                  <a:srgbClr val="686868"/>
                </a:solidFill>
                <a:latin typeface="Helvetica"/>
                <a:ea typeface="Helvetica"/>
                <a:cs typeface="Helvetica"/>
                <a:sym typeface="Helvetica"/>
              </a:rPr>
              <a:t>noise</a:t>
            </a:r>
          </a:p>
        </p:txBody>
      </p:sp>
      <p:sp>
        <p:nvSpPr>
          <p:cNvPr id="632" name="Shape 632"/>
          <p:cNvSpPr/>
          <p:nvPr/>
        </p:nvSpPr>
        <p:spPr>
          <a:xfrm>
            <a:off x="6495533" y="4984786"/>
            <a:ext cx="44940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000">
                <a:solidFill>
                  <a:srgbClr val="84BF86"/>
                </a:solidFill>
                <a:latin typeface="Helvetica"/>
                <a:ea typeface="Helvetica"/>
                <a:cs typeface="Helvetica"/>
                <a:sym typeface="Helvetica"/>
              </a:rPr>
              <a:t>these are </a:t>
            </a:r>
            <a:endParaRPr sz="3000">
              <a:solidFill>
                <a:srgbClr val="84BF86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solidFill>
                  <a:srgbClr val="84BF86"/>
                </a:solidFill>
                <a:latin typeface="Helvetica"/>
                <a:ea typeface="Helvetica"/>
                <a:cs typeface="Helvetica"/>
                <a:sym typeface="Helvetica"/>
              </a:rPr>
              <a:t>real</a:t>
            </a:r>
          </a:p>
        </p:txBody>
      </p:sp>
      <p:pic>
        <p:nvPicPr>
          <p:cNvPr id="633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flipH="1" rot="5400000">
            <a:off x="6410019" y="6082835"/>
            <a:ext cx="1185813" cy="1300987"/>
          </a:xfrm>
          <a:prstGeom prst="rect">
            <a:avLst/>
          </a:prstGeom>
        </p:spPr>
      </p:pic>
      <p:sp>
        <p:nvSpPr>
          <p:cNvPr id="635" name="Shape 635"/>
          <p:cNvSpPr/>
          <p:nvPr/>
        </p:nvSpPr>
        <p:spPr>
          <a:xfrm>
            <a:off x="5411678" y="3439393"/>
            <a:ext cx="44940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82506"/>
                </a:solidFill>
              </a:rPr>
              <a:t>what are these??</a:t>
            </a:r>
          </a:p>
        </p:txBody>
      </p:sp>
      <p:pic>
        <p:nvPicPr>
          <p:cNvPr id="636" name="hist_reads_QGs_18014-35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0046" y="495934"/>
            <a:ext cx="2302257" cy="932319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Shape 637"/>
          <p:cNvSpPr/>
          <p:nvPr/>
        </p:nvSpPr>
        <p:spPr>
          <a:xfrm>
            <a:off x="541270" y="1557564"/>
            <a:ext cx="12385367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Considering all samples, we see a segregation of real QGs and noise.</a:t>
            </a:r>
          </a:p>
        </p:txBody>
      </p:sp>
      <p:sp>
        <p:nvSpPr>
          <p:cNvPr id="638" name="Shape 638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2:  Relative abundance</a:t>
            </a:r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649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640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2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3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4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5" name="Shape 645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50" name="Shape 650"/>
          <p:cNvSpPr/>
          <p:nvPr/>
        </p:nvSpPr>
        <p:spPr>
          <a:xfrm>
            <a:off x="1895208" y="2179776"/>
            <a:ext cx="9214385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count barcodes?</a:t>
            </a:r>
            <a:endParaRPr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1:  Weismann Method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2:  Relative Abundance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z="3800"/>
              <a:t>Idea 3:  Standard Curve</a:t>
            </a: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nfectiondynamics-06.png"/>
          <p:cNvPicPr/>
          <p:nvPr/>
        </p:nvPicPr>
        <p:blipFill>
          <a:blip r:embed="rId2">
            <a:extLst/>
          </a:blip>
          <a:srcRect l="0" t="863" r="0" b="863"/>
          <a:stretch>
            <a:fillRect/>
          </a:stretch>
        </p:blipFill>
        <p:spPr>
          <a:xfrm>
            <a:off x="5514181" y="981345"/>
            <a:ext cx="1976635" cy="2139367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197306" y="4651316"/>
            <a:ext cx="372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Track lesions by PET</a:t>
            </a:r>
          </a:p>
        </p:txBody>
      </p:sp>
      <p:pic>
        <p:nvPicPr>
          <p:cNvPr id="64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8897" y="5320887"/>
            <a:ext cx="2178917" cy="3367162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 flipH="1">
            <a:off x="2741612" y="3169191"/>
            <a:ext cx="2747248" cy="1339791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6" name="Shape 66"/>
          <p:cNvSpPr/>
          <p:nvPr/>
        </p:nvSpPr>
        <p:spPr>
          <a:xfrm>
            <a:off x="6500992" y="3131748"/>
            <a:ext cx="1" cy="1410067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" name="Shape 67"/>
          <p:cNvSpPr/>
          <p:nvPr/>
        </p:nvSpPr>
        <p:spPr>
          <a:xfrm>
            <a:off x="4709144" y="4602146"/>
            <a:ext cx="295050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Count CFU of plated lesions</a:t>
            </a:r>
          </a:p>
        </p:txBody>
      </p:sp>
      <p:pic>
        <p:nvPicPr>
          <p:cNvPr id="68" name="infectiondynamics-0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0090" y="5981335"/>
            <a:ext cx="3388617" cy="204626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8855466" y="4602146"/>
            <a:ext cx="295050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Quantify CEQ in homogenates</a:t>
            </a:r>
          </a:p>
        </p:txBody>
      </p:sp>
      <p:sp>
        <p:nvSpPr>
          <p:cNvPr id="70" name="Shape 70"/>
          <p:cNvSpPr/>
          <p:nvPr/>
        </p:nvSpPr>
        <p:spPr>
          <a:xfrm>
            <a:off x="7514706" y="3200107"/>
            <a:ext cx="2853679" cy="1356342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71" name="infectiondynamics-1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3236" y="5981335"/>
            <a:ext cx="4214967" cy="229742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511749" y="8646420"/>
            <a:ext cx="30932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Image: Anthony Cadena, </a:t>
            </a:r>
            <a:endParaRPr sz="2000"/>
          </a:p>
          <a:p>
            <a:pPr lvl="0">
              <a:defRPr sz="1800"/>
            </a:pPr>
            <a:r>
              <a:rPr sz="2000"/>
              <a:t>U. Pittsburgh</a:t>
            </a:r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3:  Standard curve</a:t>
            </a:r>
          </a:p>
        </p:txBody>
      </p:sp>
      <p:pic>
        <p:nvPicPr>
          <p:cNvPr id="653" name="stdcur_indiv_50QG-01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59495" y="1860946"/>
            <a:ext cx="10285684" cy="6857124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Shape 654"/>
          <p:cNvSpPr/>
          <p:nvPr/>
        </p:nvSpPr>
        <p:spPr>
          <a:xfrm rot="16200000">
            <a:off x="-704674" y="4610100"/>
            <a:ext cx="381042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800"/>
              <a:t>% of molecule counters</a:t>
            </a:r>
          </a:p>
        </p:txBody>
      </p:sp>
      <p:sp>
        <p:nvSpPr>
          <p:cNvPr id="655" name="Shape 655"/>
          <p:cNvSpPr/>
          <p:nvPr/>
        </p:nvSpPr>
        <p:spPr>
          <a:xfrm>
            <a:off x="4943239" y="8187141"/>
            <a:ext cx="3118322" cy="965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endParaRPr sz="28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800">
                <a:latin typeface="Helvetica"/>
                <a:ea typeface="Helvetica"/>
                <a:cs typeface="Helvetica"/>
                <a:sym typeface="Helvetica"/>
              </a:rPr>
              <a:t>Rank-ordered QGs</a:t>
            </a:r>
          </a:p>
        </p:txBody>
      </p:sp>
      <p:sp>
        <p:nvSpPr>
          <p:cNvPr id="656" name="Shape 656"/>
          <p:cNvSpPr/>
          <p:nvPr/>
        </p:nvSpPr>
        <p:spPr>
          <a:xfrm>
            <a:off x="7608616" y="472473"/>
            <a:ext cx="497776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/>
              <a:t>Pick 50 barcoded colonies, </a:t>
            </a:r>
            <a:endParaRPr sz="3000"/>
          </a:p>
          <a:p>
            <a:pPr lvl="0" algn="l">
              <a:defRPr sz="1800"/>
            </a:pPr>
            <a:r>
              <a:rPr sz="3000"/>
              <a:t>sequence,</a:t>
            </a:r>
            <a:endParaRPr sz="3000"/>
          </a:p>
          <a:p>
            <a:pPr lvl="0" algn="l">
              <a:defRPr sz="1800"/>
            </a:pPr>
            <a:r>
              <a:rPr sz="3000"/>
              <a:t>filter and identify QGs….</a:t>
            </a:r>
          </a:p>
        </p:txBody>
      </p:sp>
      <p:sp>
        <p:nvSpPr>
          <p:cNvPr id="657" name="Shape 657"/>
          <p:cNvSpPr/>
          <p:nvPr/>
        </p:nvSpPr>
        <p:spPr>
          <a:xfrm flipV="1">
            <a:off x="7392593" y="4600986"/>
            <a:ext cx="1" cy="3008105"/>
          </a:xfrm>
          <a:prstGeom prst="line">
            <a:avLst/>
          </a:prstGeom>
          <a:ln w="50800">
            <a:solidFill>
              <a:srgbClr val="E33764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58" name="Shape 658"/>
          <p:cNvSpPr/>
          <p:nvPr/>
        </p:nvSpPr>
        <p:spPr>
          <a:xfrm>
            <a:off x="7772029" y="4106854"/>
            <a:ext cx="3199420" cy="55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000">
                <a:solidFill>
                  <a:srgbClr val="E33764"/>
                </a:solidFill>
                <a:latin typeface="Helvetica"/>
                <a:ea typeface="Helvetica"/>
                <a:cs typeface="Helvetica"/>
                <a:sym typeface="Helvetica"/>
              </a:rPr>
              <a:t>50 barcodes</a:t>
            </a:r>
            <a:r>
              <a:rPr sz="3000">
                <a:solidFill>
                  <a:srgbClr val="E33764"/>
                </a:solidFill>
              </a:rPr>
              <a:t> here</a:t>
            </a:r>
          </a:p>
        </p:txBody>
      </p:sp>
      <p:sp>
        <p:nvSpPr>
          <p:cNvPr id="659" name="Shape 659"/>
          <p:cNvSpPr/>
          <p:nvPr/>
        </p:nvSpPr>
        <p:spPr>
          <a:xfrm>
            <a:off x="7138590" y="4132255"/>
            <a:ext cx="508007" cy="508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E3376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3:  Standard curve</a:t>
            </a:r>
          </a:p>
        </p:txBody>
      </p:sp>
      <p:pic>
        <p:nvPicPr>
          <p:cNvPr id="662" name="stdcur_indiv_2QG-01.png"/>
          <p:cNvPicPr/>
          <p:nvPr/>
        </p:nvPicPr>
        <p:blipFill>
          <a:blip r:embed="rId2">
            <a:extLst/>
          </a:blip>
          <a:srcRect l="0" t="0" r="0" b="11759"/>
          <a:stretch>
            <a:fillRect/>
          </a:stretch>
        </p:blipFill>
        <p:spPr>
          <a:xfrm>
            <a:off x="987191" y="3094037"/>
            <a:ext cx="5334001" cy="313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stdcur_indiv_10QG-01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87191" y="6150779"/>
            <a:ext cx="53340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stdcur_indiv_50QG-01.png"/>
          <p:cNvPicPr/>
          <p:nvPr/>
        </p:nvPicPr>
        <p:blipFill>
          <a:blip r:embed="rId4">
            <a:extLst/>
          </a:blip>
          <a:srcRect l="0" t="0" r="0" b="12035"/>
          <a:stretch>
            <a:fillRect/>
          </a:stretch>
        </p:blipFill>
        <p:spPr>
          <a:xfrm>
            <a:off x="6683608" y="46820"/>
            <a:ext cx="5334001" cy="312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stdcur_indiv_100QG-01.png"/>
          <p:cNvPicPr/>
          <p:nvPr/>
        </p:nvPicPr>
        <p:blipFill>
          <a:blip r:embed="rId5">
            <a:extLst/>
          </a:blip>
          <a:srcRect l="0" t="0" r="0" b="12134"/>
          <a:stretch>
            <a:fillRect/>
          </a:stretch>
        </p:blipFill>
        <p:spPr>
          <a:xfrm>
            <a:off x="6683608" y="3102569"/>
            <a:ext cx="5334001" cy="3124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stdcur_indiv_200QG-0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83608" y="6150779"/>
            <a:ext cx="5334001" cy="35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/>
          <p:nvPr/>
        </p:nvSpPr>
        <p:spPr>
          <a:xfrm>
            <a:off x="382104" y="1587930"/>
            <a:ext cx="579742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Do the same with 2, 10, 100, 200 barcodes…</a:t>
            </a:r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tdcur_all_QG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580" y="1832575"/>
            <a:ext cx="9205640" cy="690423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Shape 670"/>
          <p:cNvSpPr/>
          <p:nvPr/>
        </p:nvSpPr>
        <p:spPr>
          <a:xfrm flipH="1">
            <a:off x="3688552" y="1994403"/>
            <a:ext cx="397424" cy="397425"/>
          </a:xfrm>
          <a:prstGeom prst="line">
            <a:avLst/>
          </a:prstGeom>
          <a:ln w="25400">
            <a:solidFill>
              <a:srgbClr val="52586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1" name="Shape 671"/>
          <p:cNvSpPr/>
          <p:nvPr/>
        </p:nvSpPr>
        <p:spPr>
          <a:xfrm>
            <a:off x="4057877" y="1622163"/>
            <a:ext cx="928228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b="1" baseline="31999" sz="2000">
                <a:latin typeface="Helvetica"/>
                <a:ea typeface="Helvetica"/>
                <a:cs typeface="Helvetica"/>
                <a:sym typeface="Helvetica"/>
              </a:rPr>
              <a:t>nd</a:t>
            </a: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000"/>
              <a:t>QG</a:t>
            </a:r>
          </a:p>
        </p:txBody>
      </p:sp>
      <p:sp>
        <p:nvSpPr>
          <p:cNvPr id="672" name="Shape 672"/>
          <p:cNvSpPr/>
          <p:nvPr/>
        </p:nvSpPr>
        <p:spPr>
          <a:xfrm>
            <a:off x="5864178" y="2480198"/>
            <a:ext cx="1022444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10</a:t>
            </a:r>
            <a:r>
              <a:rPr b="1" baseline="31999" sz="2000">
                <a:latin typeface="Helvetica"/>
                <a:ea typeface="Helvetica"/>
                <a:cs typeface="Helvetica"/>
                <a:sym typeface="Helvetica"/>
              </a:rPr>
              <a:t>th</a:t>
            </a: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000"/>
              <a:t>QG</a:t>
            </a:r>
          </a:p>
        </p:txBody>
      </p:sp>
      <p:sp>
        <p:nvSpPr>
          <p:cNvPr id="673" name="Shape 673"/>
          <p:cNvSpPr/>
          <p:nvPr/>
        </p:nvSpPr>
        <p:spPr>
          <a:xfrm flipH="1">
            <a:off x="5504159" y="2847686"/>
            <a:ext cx="397424" cy="397425"/>
          </a:xfrm>
          <a:prstGeom prst="line">
            <a:avLst/>
          </a:prstGeom>
          <a:ln w="25400">
            <a:solidFill>
              <a:srgbClr val="52586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4" name="Shape 674"/>
          <p:cNvSpPr/>
          <p:nvPr/>
        </p:nvSpPr>
        <p:spPr>
          <a:xfrm>
            <a:off x="7694271" y="3645822"/>
            <a:ext cx="1022444" cy="40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50</a:t>
            </a:r>
            <a:r>
              <a:rPr b="1" baseline="31999" sz="2000">
                <a:latin typeface="Helvetica"/>
                <a:ea typeface="Helvetica"/>
                <a:cs typeface="Helvetica"/>
                <a:sym typeface="Helvetica"/>
              </a:rPr>
              <a:t>th</a:t>
            </a: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000"/>
              <a:t>QG</a:t>
            </a:r>
          </a:p>
        </p:txBody>
      </p:sp>
      <p:sp>
        <p:nvSpPr>
          <p:cNvPr id="675" name="Shape 675"/>
          <p:cNvSpPr/>
          <p:nvPr/>
        </p:nvSpPr>
        <p:spPr>
          <a:xfrm flipH="1">
            <a:off x="7374237" y="4064110"/>
            <a:ext cx="397425" cy="397425"/>
          </a:xfrm>
          <a:prstGeom prst="line">
            <a:avLst/>
          </a:prstGeom>
          <a:ln w="25400">
            <a:solidFill>
              <a:srgbClr val="52586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6" name="Shape 676"/>
          <p:cNvSpPr/>
          <p:nvPr/>
        </p:nvSpPr>
        <p:spPr>
          <a:xfrm>
            <a:off x="8542406" y="3977476"/>
            <a:ext cx="1163708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100</a:t>
            </a:r>
            <a:r>
              <a:rPr b="1" baseline="31999" sz="2000">
                <a:latin typeface="Helvetica"/>
                <a:ea typeface="Helvetica"/>
                <a:cs typeface="Helvetica"/>
                <a:sym typeface="Helvetica"/>
              </a:rPr>
              <a:t>th</a:t>
            </a: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000"/>
              <a:t>QG</a:t>
            </a:r>
          </a:p>
        </p:txBody>
      </p:sp>
      <p:sp>
        <p:nvSpPr>
          <p:cNvPr id="677" name="Shape 677"/>
          <p:cNvSpPr/>
          <p:nvPr/>
        </p:nvSpPr>
        <p:spPr>
          <a:xfrm flipH="1">
            <a:off x="8202219" y="4332264"/>
            <a:ext cx="397425" cy="397424"/>
          </a:xfrm>
          <a:prstGeom prst="line">
            <a:avLst/>
          </a:prstGeom>
          <a:ln w="25400">
            <a:solidFill>
              <a:srgbClr val="52586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8" name="Shape 678"/>
          <p:cNvSpPr/>
          <p:nvPr/>
        </p:nvSpPr>
        <p:spPr>
          <a:xfrm>
            <a:off x="9306888" y="4595943"/>
            <a:ext cx="1163708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200</a:t>
            </a:r>
            <a:r>
              <a:rPr b="1" baseline="31999" sz="2000">
                <a:latin typeface="Helvetica"/>
                <a:ea typeface="Helvetica"/>
                <a:cs typeface="Helvetica"/>
                <a:sym typeface="Helvetica"/>
              </a:rPr>
              <a:t>th</a:t>
            </a: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000"/>
              <a:t>QG</a:t>
            </a:r>
          </a:p>
        </p:txBody>
      </p:sp>
      <p:sp>
        <p:nvSpPr>
          <p:cNvPr id="679" name="Shape 679"/>
          <p:cNvSpPr/>
          <p:nvPr/>
        </p:nvSpPr>
        <p:spPr>
          <a:xfrm flipH="1">
            <a:off x="8966701" y="5014232"/>
            <a:ext cx="397425" cy="397425"/>
          </a:xfrm>
          <a:prstGeom prst="line">
            <a:avLst/>
          </a:prstGeom>
          <a:ln w="25400">
            <a:solidFill>
              <a:srgbClr val="52586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80" name="Shape 680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3:  Standard curve</a:t>
            </a:r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stdcur_all_QG_w_regr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675" y="1902461"/>
            <a:ext cx="9459545" cy="7094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094311" y="2624367"/>
            <a:ext cx="1219652" cy="352234"/>
          </a:xfrm>
          <a:prstGeom prst="rect">
            <a:avLst/>
          </a:prstGeom>
        </p:spPr>
      </p:pic>
      <p:sp>
        <p:nvSpPr>
          <p:cNvPr id="685" name="Shape 685"/>
          <p:cNvSpPr/>
          <p:nvPr/>
        </p:nvSpPr>
        <p:spPr>
          <a:xfrm>
            <a:off x="2401161" y="1229073"/>
            <a:ext cx="794854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i="1" sz="3000"/>
              <a:t>Strategy  </a:t>
            </a:r>
            <a:endParaRPr i="1" sz="3000"/>
          </a:p>
          <a:p>
            <a:pPr lvl="0">
              <a:defRPr sz="1800"/>
            </a:pPr>
            <a:r>
              <a:rPr sz="3000"/>
              <a:t>Find last intersection point</a:t>
            </a:r>
          </a:p>
        </p:txBody>
      </p:sp>
      <p:sp>
        <p:nvSpPr>
          <p:cNvPr id="686" name="Shape 686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3:  Standard curve</a:t>
            </a:r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309476" y="3162893"/>
            <a:ext cx="708808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29166" indent="-529166" algn="l">
              <a:buSzPct val="100000"/>
              <a:buAutoNum type="arabicPeriod" startAt="1"/>
              <a:defRPr sz="1800"/>
            </a:pPr>
            <a:r>
              <a:rPr sz="3000"/>
              <a:t>Picked X number of colonies.</a:t>
            </a:r>
            <a:endParaRPr sz="3000"/>
          </a:p>
          <a:p>
            <a:pPr lvl="0" marL="529166" indent="-529166" algn="l">
              <a:buSzPct val="100000"/>
              <a:buAutoNum type="arabicPeriod" startAt="1"/>
              <a:defRPr sz="1800"/>
            </a:pPr>
            <a:r>
              <a:rPr sz="3000"/>
              <a:t>Sequence and filter results.</a:t>
            </a:r>
            <a:endParaRPr sz="3000"/>
          </a:p>
          <a:p>
            <a:pPr lvl="0" marL="529166" indent="-529166" algn="l">
              <a:buSzPct val="100000"/>
              <a:buAutoNum type="arabicPeriod" startAt="1"/>
              <a:defRPr sz="1800"/>
            </a:pPr>
            <a:r>
              <a:rPr sz="3000"/>
              <a:t>Use standard curve to threshold data.</a:t>
            </a:r>
          </a:p>
        </p:txBody>
      </p:sp>
      <p:graphicFrame>
        <p:nvGraphicFramePr>
          <p:cNvPr id="689" name="Table 689"/>
          <p:cNvGraphicFramePr/>
          <p:nvPr/>
        </p:nvGraphicFramePr>
        <p:xfrm>
          <a:off x="7933642" y="472252"/>
          <a:ext cx="4524451" cy="906329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95450"/>
                <a:gridCol w="1688260"/>
                <a:gridCol w="1640739"/>
              </a:tblGrid>
              <a:tr h="592048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QGs IN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QGs OUT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Difference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0BF41"/>
                    </a:solidFil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529452"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800"/>
                        </a:lnSpc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690" name="Shape 690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3:  Standard curve</a:t>
            </a:r>
          </a:p>
        </p:txBody>
      </p:sp>
      <p:sp>
        <p:nvSpPr>
          <p:cNvPr id="691" name="Shape 691"/>
          <p:cNvSpPr/>
          <p:nvPr/>
        </p:nvSpPr>
        <p:spPr>
          <a:xfrm>
            <a:off x="962108" y="6467379"/>
            <a:ext cx="578281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Not bad either, </a:t>
            </a:r>
            <a:endParaRPr sz="3000"/>
          </a:p>
          <a:p>
            <a:pPr lvl="0">
              <a:defRPr sz="1800"/>
            </a:pPr>
            <a:r>
              <a:rPr sz="3000"/>
              <a:t>but doesn’t handle 1 and 2 QGs,</a:t>
            </a:r>
            <a:endParaRPr sz="3000"/>
          </a:p>
          <a:p>
            <a:pPr lvl="0">
              <a:defRPr sz="1800"/>
            </a:pPr>
            <a:r>
              <a:rPr sz="3000"/>
              <a:t>and a pain…</a:t>
            </a:r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roup 702"/>
          <p:cNvGrpSpPr/>
          <p:nvPr/>
        </p:nvGrpSpPr>
        <p:grpSpPr>
          <a:xfrm>
            <a:off x="508657" y="1570171"/>
            <a:ext cx="1071067" cy="6613258"/>
            <a:chOff x="0" y="0"/>
            <a:chExt cx="1071065" cy="6613256"/>
          </a:xfrm>
        </p:grpSpPr>
        <p:pic>
          <p:nvPicPr>
            <p:cNvPr id="693" name="infectiondynamics-13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3377504"/>
              <a:ext cx="1071066" cy="503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4" name="infectiondynamics-1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185230"/>
              <a:ext cx="1071000" cy="908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5" name="infectiondynamics-1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397917"/>
              <a:ext cx="1071000" cy="1215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infectiondynamics-18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1475" y="0"/>
              <a:ext cx="988014" cy="937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nfectiondynamics-1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267848"/>
              <a:ext cx="1071000" cy="1777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8" name="Shape 698"/>
            <p:cNvSpPr/>
            <p:nvPr/>
          </p:nvSpPr>
          <p:spPr>
            <a:xfrm>
              <a:off x="400886" y="994217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0886" y="3102475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00886" y="3911598"/>
              <a:ext cx="269227" cy="24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00886" y="5126018"/>
              <a:ext cx="269227" cy="2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03" name="Shape 703"/>
          <p:cNvSpPr/>
          <p:nvPr/>
        </p:nvSpPr>
        <p:spPr>
          <a:xfrm>
            <a:off x="1895208" y="2179776"/>
            <a:ext cx="9214385" cy="76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3800"/>
              <a:t>How do we count barcodes?</a:t>
            </a:r>
            <a:endParaRPr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1:  Weismann Method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2:  Relative Abundance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trike="sngStrike" sz="3800">
                <a:solidFill>
                  <a:srgbClr val="7D7D7D"/>
                </a:solidFill>
              </a:rPr>
              <a:t>Idea 3:  Standard Curve</a:t>
            </a:r>
            <a:endParaRPr i="1" strike="sngStrike" sz="3800">
              <a:solidFill>
                <a:srgbClr val="7D7D7D"/>
              </a:solidFill>
            </a:endParaRPr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r>
              <a:rPr i="1" sz="3800"/>
              <a:t>Idea 4:  Drop-off Point</a:t>
            </a: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  <a:p>
            <a:pPr lvl="0">
              <a:defRPr sz="1800"/>
            </a:pPr>
            <a:endParaRPr i="1" sz="3800"/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4:  Drop-off point</a:t>
            </a:r>
          </a:p>
        </p:txBody>
      </p:sp>
      <p:sp>
        <p:nvSpPr>
          <p:cNvPr id="706" name="Shape 706"/>
          <p:cNvSpPr/>
          <p:nvPr/>
        </p:nvSpPr>
        <p:spPr>
          <a:xfrm>
            <a:off x="7821056" y="3911600"/>
            <a:ext cx="477593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If we consider that barcodes belong to one of </a:t>
            </a:r>
            <a:r>
              <a:rPr i="1" sz="3000"/>
              <a:t>two</a:t>
            </a:r>
            <a:r>
              <a:rPr sz="3000"/>
              <a:t> distinct populations:</a:t>
            </a:r>
            <a:endParaRPr sz="3000"/>
          </a:p>
          <a:p>
            <a:pPr lvl="0">
              <a:defRPr sz="1800"/>
            </a:pPr>
            <a:r>
              <a:rPr sz="3000"/>
              <a:t>real and noise</a:t>
            </a:r>
          </a:p>
        </p:txBody>
      </p:sp>
      <p:pic>
        <p:nvPicPr>
          <p:cNvPr id="707" name="hist_readcount_QG_consolidated_18014scr-01.png"/>
          <p:cNvPicPr/>
          <p:nvPr/>
        </p:nvPicPr>
        <p:blipFill>
          <a:blip r:embed="rId2">
            <a:extLst/>
          </a:blip>
          <a:srcRect l="0" t="6458" r="7106" b="0"/>
          <a:stretch>
            <a:fillRect/>
          </a:stretch>
        </p:blipFill>
        <p:spPr>
          <a:xfrm>
            <a:off x="207952" y="2031206"/>
            <a:ext cx="8477699" cy="5691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roup 720"/>
          <p:cNvGrpSpPr/>
          <p:nvPr/>
        </p:nvGrpSpPr>
        <p:grpSpPr>
          <a:xfrm>
            <a:off x="247288" y="2021619"/>
            <a:ext cx="7388641" cy="5710362"/>
            <a:chOff x="0" y="0"/>
            <a:chExt cx="7388640" cy="5710361"/>
          </a:xfrm>
        </p:grpSpPr>
        <p:pic>
          <p:nvPicPr>
            <p:cNvPr id="709" name="stdcur_all_QG-0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68880"/>
              <a:ext cx="7388641" cy="5541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0" name="Shape 710"/>
            <p:cNvSpPr/>
            <p:nvPr/>
          </p:nvSpPr>
          <p:spPr>
            <a:xfrm flipH="1">
              <a:off x="1435866" y="298767"/>
              <a:ext cx="318981" cy="318982"/>
            </a:xfrm>
            <a:prstGeom prst="line">
              <a:avLst/>
            </a:prstGeom>
            <a:noFill/>
            <a:ln w="25400" cap="flat">
              <a:solidFill>
                <a:srgbClr val="52586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2294" y="0"/>
              <a:ext cx="745016" cy="326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2</a:t>
              </a:r>
              <a:r>
                <a:rPr b="1" baseline="31999" sz="1500">
                  <a:latin typeface="Helvetica"/>
                  <a:ea typeface="Helvetica"/>
                  <a:cs typeface="Helvetica"/>
                  <a:sym typeface="Helvetica"/>
                </a:rPr>
                <a:t>nd</a:t>
              </a: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500"/>
                <a:t>QG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3182069" y="688676"/>
              <a:ext cx="820636" cy="326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10</a:t>
              </a:r>
              <a:r>
                <a:rPr b="1" baseline="31999" sz="1500">
                  <a:latin typeface="Helvetica"/>
                  <a:ea typeface="Helvetica"/>
                  <a:cs typeface="Helvetica"/>
                  <a:sym typeface="Helvetica"/>
                </a:rPr>
                <a:t>th</a:t>
              </a: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500"/>
                <a:t>QG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H="1">
              <a:off x="2893111" y="983630"/>
              <a:ext cx="318981" cy="318982"/>
            </a:xfrm>
            <a:prstGeom prst="line">
              <a:avLst/>
            </a:prstGeom>
            <a:noFill/>
            <a:ln w="25400" cap="flat">
              <a:solidFill>
                <a:srgbClr val="52586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14" name="Shape 714"/>
            <p:cNvSpPr/>
            <p:nvPr/>
          </p:nvSpPr>
          <p:spPr>
            <a:xfrm>
              <a:off x="4650941" y="1624230"/>
              <a:ext cx="820636" cy="326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50</a:t>
              </a:r>
              <a:r>
                <a:rPr b="1" baseline="31999" sz="1500">
                  <a:latin typeface="Helvetica"/>
                  <a:ea typeface="Helvetica"/>
                  <a:cs typeface="Helvetica"/>
                  <a:sym typeface="Helvetica"/>
                </a:rPr>
                <a:t>th</a:t>
              </a: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500"/>
                <a:t>QG</a:t>
              </a:r>
            </a:p>
          </p:txBody>
        </p:sp>
        <p:sp>
          <p:nvSpPr>
            <p:cNvPr id="715" name="Shape 715"/>
            <p:cNvSpPr/>
            <p:nvPr/>
          </p:nvSpPr>
          <p:spPr>
            <a:xfrm flipH="1">
              <a:off x="4394075" y="1959958"/>
              <a:ext cx="318982" cy="318981"/>
            </a:xfrm>
            <a:prstGeom prst="line">
              <a:avLst/>
            </a:prstGeom>
            <a:noFill/>
            <a:ln w="25400" cap="flat">
              <a:solidFill>
                <a:srgbClr val="52586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5331673" y="1890423"/>
              <a:ext cx="934016" cy="326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100</a:t>
              </a:r>
              <a:r>
                <a:rPr b="1" baseline="31999" sz="1500">
                  <a:latin typeface="Helvetica"/>
                  <a:ea typeface="Helvetica"/>
                  <a:cs typeface="Helvetica"/>
                  <a:sym typeface="Helvetica"/>
                </a:rPr>
                <a:t>th</a:t>
              </a: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500"/>
                <a:t>QG</a:t>
              </a:r>
            </a:p>
          </p:txBody>
        </p:sp>
        <p:sp>
          <p:nvSpPr>
            <p:cNvPr id="717" name="Shape 717"/>
            <p:cNvSpPr/>
            <p:nvPr/>
          </p:nvSpPr>
          <p:spPr>
            <a:xfrm flipH="1">
              <a:off x="5058631" y="2175184"/>
              <a:ext cx="318982" cy="318981"/>
            </a:xfrm>
            <a:prstGeom prst="line">
              <a:avLst/>
            </a:prstGeom>
            <a:noFill/>
            <a:ln w="25400" cap="flat">
              <a:solidFill>
                <a:srgbClr val="52586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18" name="Shape 718"/>
            <p:cNvSpPr/>
            <p:nvPr/>
          </p:nvSpPr>
          <p:spPr>
            <a:xfrm>
              <a:off x="5945262" y="2386818"/>
              <a:ext cx="934017" cy="326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200</a:t>
              </a:r>
              <a:r>
                <a:rPr b="1" baseline="31999" sz="1500">
                  <a:latin typeface="Helvetica"/>
                  <a:ea typeface="Helvetica"/>
                  <a:cs typeface="Helvetica"/>
                  <a:sym typeface="Helvetica"/>
                </a:rPr>
                <a:t>th</a:t>
              </a:r>
              <a:r>
                <a:rPr b="1" sz="1500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1500"/>
                <a:t>QG</a:t>
              </a:r>
            </a:p>
          </p:txBody>
        </p:sp>
        <p:sp>
          <p:nvSpPr>
            <p:cNvPr id="719" name="Shape 719"/>
            <p:cNvSpPr/>
            <p:nvPr/>
          </p:nvSpPr>
          <p:spPr>
            <a:xfrm flipH="1">
              <a:off x="5672221" y="2722545"/>
              <a:ext cx="318981" cy="318982"/>
            </a:xfrm>
            <a:prstGeom prst="line">
              <a:avLst/>
            </a:prstGeom>
            <a:noFill/>
            <a:ln w="25400" cap="flat">
              <a:solidFill>
                <a:srgbClr val="52586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721" name="Shape 721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4:  Drop-off point</a:t>
            </a:r>
          </a:p>
        </p:txBody>
      </p:sp>
      <p:sp>
        <p:nvSpPr>
          <p:cNvPr id="722" name="Shape 722"/>
          <p:cNvSpPr/>
          <p:nvPr/>
        </p:nvSpPr>
        <p:spPr>
          <a:xfrm>
            <a:off x="7494229" y="2742105"/>
            <a:ext cx="538547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Notice that threshold should be where the slope is most negative (“cliff” or “drop-off”).</a:t>
            </a:r>
          </a:p>
        </p:txBody>
      </p:sp>
      <p:sp>
        <p:nvSpPr>
          <p:cNvPr id="723" name="Shape 723"/>
          <p:cNvSpPr/>
          <p:nvPr/>
        </p:nvSpPr>
        <p:spPr>
          <a:xfrm>
            <a:off x="7494229" y="5167611"/>
            <a:ext cx="538547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Strategy:  Find this point of maximally negative slope.</a:t>
            </a:r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4:  Drop-off point</a:t>
            </a:r>
          </a:p>
        </p:txBody>
      </p:sp>
      <p:sp>
        <p:nvSpPr>
          <p:cNvPr id="726" name="Shape 726"/>
          <p:cNvSpPr/>
          <p:nvPr/>
        </p:nvSpPr>
        <p:spPr>
          <a:xfrm>
            <a:off x="2955888" y="1867573"/>
            <a:ext cx="709302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635000" indent="-635000" algn="l">
              <a:buSzPct val="100000"/>
              <a:buAutoNum type="arabicPeriod" startAt="1"/>
              <a:defRPr sz="1800"/>
            </a:pPr>
            <a:r>
              <a:rPr sz="3000"/>
              <a:t>Picked X number of colonies.</a:t>
            </a:r>
            <a:endParaRPr sz="3000"/>
          </a:p>
          <a:p>
            <a:pPr lvl="0" marL="635000" indent="-635000" algn="l">
              <a:buSzPct val="100000"/>
              <a:buAutoNum type="arabicPeriod" startAt="1"/>
              <a:defRPr sz="1800"/>
            </a:pPr>
            <a:r>
              <a:rPr sz="3000"/>
              <a:t>Sequence and filter results.</a:t>
            </a:r>
            <a:endParaRPr sz="3000"/>
          </a:p>
          <a:p>
            <a:pPr lvl="0" marL="635000" indent="-635000" algn="l">
              <a:buSzPct val="100000"/>
              <a:buAutoNum type="arabicPeriod" startAt="1"/>
              <a:defRPr sz="1800"/>
            </a:pPr>
            <a:r>
              <a:rPr sz="3000"/>
              <a:t>Use drop-off point to threshold data.</a:t>
            </a:r>
          </a:p>
        </p:txBody>
      </p:sp>
      <p:pic>
        <p:nvPicPr>
          <p:cNvPr id="727" name="barcode_method-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691" y="4110523"/>
            <a:ext cx="5462039" cy="452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barcode_method-1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99" y="4050433"/>
            <a:ext cx="5057196" cy="4649484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729"/>
          <p:cNvSpPr/>
          <p:nvPr/>
        </p:nvSpPr>
        <p:spPr>
          <a:xfrm>
            <a:off x="9778411" y="5354837"/>
            <a:ext cx="234056" cy="234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9880011" y="5639794"/>
            <a:ext cx="234056" cy="23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1" name="Shape 731"/>
          <p:cNvSpPr/>
          <p:nvPr/>
        </p:nvSpPr>
        <p:spPr>
          <a:xfrm flipH="1">
            <a:off x="10061922" y="4457758"/>
            <a:ext cx="506273" cy="1137637"/>
          </a:xfrm>
          <a:prstGeom prst="line">
            <a:avLst/>
          </a:prstGeom>
          <a:ln w="25400">
            <a:solidFill>
              <a:srgbClr val="93279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32" name="Shape 732"/>
          <p:cNvSpPr/>
          <p:nvPr/>
        </p:nvSpPr>
        <p:spPr>
          <a:xfrm>
            <a:off x="10458594" y="3766692"/>
            <a:ext cx="18924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93279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932790"/>
                </a:solidFill>
              </a:rPr>
              <a:t>max (-δ)</a:t>
            </a:r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4" name="Table 734"/>
          <p:cNvGraphicFramePr/>
          <p:nvPr/>
        </p:nvGraphicFramePr>
        <p:xfrm>
          <a:off x="9876448" y="345152"/>
          <a:ext cx="2730501" cy="90632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65200"/>
                <a:gridCol w="1244600"/>
                <a:gridCol w="520700"/>
              </a:tblGrid>
              <a:tr h="530113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QGs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3764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QGs OUT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3764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Diff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3764"/>
                    </a:solidFill>
                  </a:tcPr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74065"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lnSpc>
                          <a:spcPts val="4400"/>
                        </a:lnSpc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35" name="Shape 735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800">
                <a:latin typeface="Helvetica"/>
                <a:ea typeface="Helvetica"/>
                <a:cs typeface="Helvetica"/>
                <a:sym typeface="Helvetica"/>
              </a:rPr>
              <a:t>How do we count barcodes? </a:t>
            </a:r>
            <a:endParaRPr sz="38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i="1" sz="3000">
                <a:latin typeface="Helvetica"/>
                <a:ea typeface="Helvetica"/>
                <a:cs typeface="Helvetica"/>
                <a:sym typeface="Helvetica"/>
              </a:rPr>
              <a:t>Idea 4:  Drop-off point</a:t>
            </a:r>
          </a:p>
        </p:txBody>
      </p:sp>
      <p:pic>
        <p:nvPicPr>
          <p:cNvPr id="736" name="weismann_100vs25kvsDROPOFF_nhdata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37" y="1033245"/>
            <a:ext cx="8819718" cy="8819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nfectiondynamics-06.png"/>
          <p:cNvPicPr/>
          <p:nvPr/>
        </p:nvPicPr>
        <p:blipFill>
          <a:blip r:embed="rId2">
            <a:extLst/>
          </a:blip>
          <a:srcRect l="0" t="863" r="0" b="863"/>
          <a:stretch>
            <a:fillRect/>
          </a:stretch>
        </p:blipFill>
        <p:spPr>
          <a:xfrm>
            <a:off x="5514181" y="981345"/>
            <a:ext cx="1976635" cy="213936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197306" y="4651316"/>
            <a:ext cx="372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Track lesions by PET</a:t>
            </a:r>
          </a:p>
        </p:txBody>
      </p:sp>
      <p:pic>
        <p:nvPicPr>
          <p:cNvPr id="76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8897" y="5320887"/>
            <a:ext cx="2178917" cy="336716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 flipH="1">
            <a:off x="2741612" y="3169191"/>
            <a:ext cx="2747248" cy="1339791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8" name="Shape 78"/>
          <p:cNvSpPr/>
          <p:nvPr/>
        </p:nvSpPr>
        <p:spPr>
          <a:xfrm>
            <a:off x="6500992" y="3131748"/>
            <a:ext cx="1" cy="1410067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9" name="Shape 79"/>
          <p:cNvSpPr/>
          <p:nvPr/>
        </p:nvSpPr>
        <p:spPr>
          <a:xfrm>
            <a:off x="4709144" y="4602146"/>
            <a:ext cx="295050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Count CFU of plated lesions</a:t>
            </a:r>
          </a:p>
        </p:txBody>
      </p:sp>
      <p:pic>
        <p:nvPicPr>
          <p:cNvPr id="80" name="infectiondynamics-0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0090" y="5981335"/>
            <a:ext cx="3388617" cy="2046267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8855466" y="4602146"/>
            <a:ext cx="295050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Quantify CEQ in homogenates</a:t>
            </a:r>
          </a:p>
        </p:txBody>
      </p:sp>
      <p:sp>
        <p:nvSpPr>
          <p:cNvPr id="82" name="Shape 82"/>
          <p:cNvSpPr/>
          <p:nvPr/>
        </p:nvSpPr>
        <p:spPr>
          <a:xfrm>
            <a:off x="7514706" y="3200107"/>
            <a:ext cx="2853679" cy="1356342"/>
          </a:xfrm>
          <a:prstGeom prst="line">
            <a:avLst/>
          </a:prstGeom>
          <a:ln w="50800">
            <a:solidFill>
              <a:srgbClr val="BABAB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83" name="infectiondynamics-1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3236" y="5981335"/>
            <a:ext cx="4214967" cy="229742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7552807" y="2051122"/>
            <a:ext cx="2236864" cy="1"/>
          </a:xfrm>
          <a:prstGeom prst="line">
            <a:avLst/>
          </a:prstGeom>
          <a:ln w="76200">
            <a:solidFill/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5" name="Shape 85"/>
          <p:cNvSpPr/>
          <p:nvPr/>
        </p:nvSpPr>
        <p:spPr>
          <a:xfrm>
            <a:off x="9775658" y="1523561"/>
            <a:ext cx="217891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000"/>
              <a:t>Barcode Tracking</a:t>
            </a:r>
          </a:p>
        </p:txBody>
      </p:sp>
      <p:sp>
        <p:nvSpPr>
          <p:cNvPr id="86" name="Shape 86"/>
          <p:cNvSpPr/>
          <p:nvPr/>
        </p:nvSpPr>
        <p:spPr>
          <a:xfrm>
            <a:off x="511749" y="8646420"/>
            <a:ext cx="30932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Image: Anthony Cadena, </a:t>
            </a:r>
            <a:endParaRPr sz="2000"/>
          </a:p>
          <a:p>
            <a:pPr lvl="0">
              <a:defRPr sz="1800"/>
            </a:pPr>
            <a:r>
              <a:rPr sz="2000"/>
              <a:t>U. Pittsburgh</a:t>
            </a:r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1513905" y="3683000"/>
            <a:ext cx="9976990" cy="23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5000">
                <a:latin typeface="Helvetica"/>
                <a:ea typeface="Helvetica"/>
                <a:cs typeface="Helvetica"/>
                <a:sym typeface="Helvetica"/>
              </a:rPr>
              <a:t>AWESOME…</a:t>
            </a:r>
            <a:endParaRPr b="1" sz="5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500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/>
        </p:nvSpPr>
        <p:spPr>
          <a:xfrm>
            <a:off x="1513905" y="3683000"/>
            <a:ext cx="9976990" cy="23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5000">
                <a:latin typeface="Helvetica"/>
                <a:ea typeface="Helvetica"/>
                <a:cs typeface="Helvetica"/>
                <a:sym typeface="Helvetica"/>
              </a:rPr>
              <a:t>AWESOME…</a:t>
            </a:r>
            <a:endParaRPr b="1" sz="5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5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5000">
                <a:latin typeface="Helvetica"/>
                <a:ea typeface="Helvetica"/>
                <a:cs typeface="Helvetica"/>
                <a:sym typeface="Helvetica"/>
              </a:rPr>
              <a:t>But let’s try mixing it up a bit….</a:t>
            </a:r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2589581" y="6399456"/>
            <a:ext cx="2691126" cy="47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rank-ordered QGs</a:t>
            </a:r>
          </a:p>
        </p:txBody>
      </p:sp>
      <p:sp>
        <p:nvSpPr>
          <p:cNvPr id="743" name="Shape 743"/>
          <p:cNvSpPr/>
          <p:nvPr/>
        </p:nvSpPr>
        <p:spPr>
          <a:xfrm rot="16200000">
            <a:off x="253856" y="4223695"/>
            <a:ext cx="2745048" cy="47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% molecular counters</a:t>
            </a:r>
          </a:p>
        </p:txBody>
      </p:sp>
      <p:pic>
        <p:nvPicPr>
          <p:cNvPr id="744" name="barcode_method-18.png"/>
          <p:cNvPicPr/>
          <p:nvPr/>
        </p:nvPicPr>
        <p:blipFill>
          <a:blip r:embed="rId2">
            <a:extLst/>
          </a:blip>
          <a:srcRect l="0" t="25059" r="0" b="0"/>
          <a:stretch>
            <a:fillRect/>
          </a:stretch>
        </p:blipFill>
        <p:spPr>
          <a:xfrm>
            <a:off x="6619853" y="1882462"/>
            <a:ext cx="4486022" cy="4644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barcode_method-1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93" y="2549556"/>
            <a:ext cx="4155502" cy="3820485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hape 746"/>
          <p:cNvSpPr/>
          <p:nvPr/>
        </p:nvSpPr>
        <p:spPr>
          <a:xfrm>
            <a:off x="7546360" y="6296787"/>
            <a:ext cx="2691126" cy="47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rank-ordered QGs</a:t>
            </a:r>
          </a:p>
        </p:txBody>
      </p:sp>
      <p:sp>
        <p:nvSpPr>
          <p:cNvPr id="747" name="Shape 747"/>
          <p:cNvSpPr/>
          <p:nvPr/>
        </p:nvSpPr>
        <p:spPr>
          <a:xfrm rot="16200000">
            <a:off x="5210635" y="4121026"/>
            <a:ext cx="2745048" cy="47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% molecular counters</a:t>
            </a:r>
          </a:p>
        </p:txBody>
      </p:sp>
      <p:sp>
        <p:nvSpPr>
          <p:cNvPr id="748" name="Shape 748"/>
          <p:cNvSpPr/>
          <p:nvPr/>
        </p:nvSpPr>
        <p:spPr>
          <a:xfrm>
            <a:off x="7456516" y="7422426"/>
            <a:ext cx="2812552" cy="1046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4 QGs at 22.5%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1 QG at 10%</a:t>
            </a:r>
          </a:p>
        </p:txBody>
      </p:sp>
      <p:sp>
        <p:nvSpPr>
          <p:cNvPr id="749" name="Shape 749"/>
          <p:cNvSpPr/>
          <p:nvPr/>
        </p:nvSpPr>
        <p:spPr>
          <a:xfrm>
            <a:off x="2702705" y="7422426"/>
            <a:ext cx="4664076" cy="1046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000"/>
              <a:t>What if we mixed:     +</a:t>
            </a:r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NH005_threshold-01.png"/>
          <p:cNvPicPr/>
          <p:nvPr/>
        </p:nvPicPr>
        <p:blipFill>
          <a:blip r:embed="rId2">
            <a:extLst/>
          </a:blip>
          <a:srcRect l="9234" t="4499" r="32136" b="10435"/>
          <a:stretch>
            <a:fillRect/>
          </a:stretch>
        </p:blipFill>
        <p:spPr>
          <a:xfrm>
            <a:off x="506999" y="2576318"/>
            <a:ext cx="6608585" cy="5753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badthresh_example_idx24-01.png"/>
          <p:cNvPicPr/>
          <p:nvPr/>
        </p:nvPicPr>
        <p:blipFill>
          <a:blip r:embed="rId3">
            <a:extLst/>
          </a:blip>
          <a:srcRect l="6286" t="6011" r="31756" b="7801"/>
          <a:stretch>
            <a:fillRect/>
          </a:stretch>
        </p:blipFill>
        <p:spPr>
          <a:xfrm>
            <a:off x="6924729" y="2545164"/>
            <a:ext cx="5460808" cy="569726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/>
          <p:nvPr/>
        </p:nvSpPr>
        <p:spPr>
          <a:xfrm>
            <a:off x="5156837" y="8474938"/>
            <a:ext cx="2691126" cy="47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rank-ordered QGs</a:t>
            </a:r>
          </a:p>
        </p:txBody>
      </p:sp>
      <p:sp>
        <p:nvSpPr>
          <p:cNvPr id="754" name="Shape 754"/>
          <p:cNvSpPr/>
          <p:nvPr/>
        </p:nvSpPr>
        <p:spPr>
          <a:xfrm rot="16200000">
            <a:off x="-962767" y="5010026"/>
            <a:ext cx="2745048" cy="47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000"/>
              <a:t>% molecular counters</a:t>
            </a:r>
          </a:p>
        </p:txBody>
      </p:sp>
      <p:sp>
        <p:nvSpPr>
          <p:cNvPr id="755" name="Shape 755"/>
          <p:cNvSpPr/>
          <p:nvPr/>
        </p:nvSpPr>
        <p:spPr>
          <a:xfrm>
            <a:off x="6679822" y="1902358"/>
            <a:ext cx="595081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4 QGs at 22.5% plus 1 QG at 10%</a:t>
            </a:r>
          </a:p>
        </p:txBody>
      </p:sp>
      <p:sp>
        <p:nvSpPr>
          <p:cNvPr id="756" name="Shape 756"/>
          <p:cNvSpPr/>
          <p:nvPr/>
        </p:nvSpPr>
        <p:spPr>
          <a:xfrm>
            <a:off x="2465817" y="1902358"/>
            <a:ext cx="26911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5 QGs at 20%</a:t>
            </a:r>
          </a:p>
        </p:txBody>
      </p:sp>
      <p:sp>
        <p:nvSpPr>
          <p:cNvPr id="757" name="Shape 757"/>
          <p:cNvSpPr/>
          <p:nvPr/>
        </p:nvSpPr>
        <p:spPr>
          <a:xfrm>
            <a:off x="10706299" y="3318034"/>
            <a:ext cx="1741782" cy="68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3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C82506"/>
                </a:solidFill>
              </a:rPr>
              <a:t>25 QGs</a:t>
            </a:r>
          </a:p>
        </p:txBody>
      </p:sp>
      <p:sp>
        <p:nvSpPr>
          <p:cNvPr id="758" name="Shape 758"/>
          <p:cNvSpPr/>
          <p:nvPr/>
        </p:nvSpPr>
        <p:spPr>
          <a:xfrm>
            <a:off x="2952504" y="3318034"/>
            <a:ext cx="1741782" cy="68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000"/>
              <a:t>5 QGs</a:t>
            </a:r>
          </a:p>
        </p:txBody>
      </p:sp>
      <p:sp>
        <p:nvSpPr>
          <p:cNvPr id="759" name="Shape 759"/>
          <p:cNvSpPr/>
          <p:nvPr/>
        </p:nvSpPr>
        <p:spPr>
          <a:xfrm>
            <a:off x="369529" y="390593"/>
            <a:ext cx="644636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800"/>
              <a:t>Mixing it up a bit…</a:t>
            </a:r>
            <a:endParaRPr sz="3800"/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/>
        </p:nvSpPr>
        <p:spPr>
          <a:xfrm>
            <a:off x="2163572" y="4552950"/>
            <a:ext cx="86776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How do we deal with uneven abundance?</a:t>
            </a:r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roup 770"/>
          <p:cNvGrpSpPr/>
          <p:nvPr/>
        </p:nvGrpSpPr>
        <p:grpSpPr>
          <a:xfrm>
            <a:off x="2187120" y="936061"/>
            <a:ext cx="8546157" cy="3776824"/>
            <a:chOff x="7683" y="0"/>
            <a:chExt cx="8546155" cy="3776822"/>
          </a:xfrm>
        </p:grpSpPr>
        <p:pic>
          <p:nvPicPr>
            <p:cNvPr id="763" name="barcode_method-06.png"/>
            <p:cNvPicPr/>
            <p:nvPr/>
          </p:nvPicPr>
          <p:blipFill>
            <a:blip r:embed="rId2">
              <a:extLst/>
            </a:blip>
            <a:srcRect l="49886" t="639" r="0" b="639"/>
            <a:stretch>
              <a:fillRect/>
            </a:stretch>
          </p:blipFill>
          <p:spPr>
            <a:xfrm>
              <a:off x="4926658" y="36761"/>
              <a:ext cx="3627181" cy="3740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67" name="Group 767"/>
            <p:cNvGrpSpPr/>
            <p:nvPr/>
          </p:nvGrpSpPr>
          <p:grpSpPr>
            <a:xfrm>
              <a:off x="2872340" y="592212"/>
              <a:ext cx="1926598" cy="2520545"/>
              <a:chOff x="169335" y="0"/>
              <a:chExt cx="1926597" cy="2520544"/>
            </a:xfrm>
          </p:grpSpPr>
          <p:sp>
            <p:nvSpPr>
              <p:cNvPr id="764" name="Shape 764"/>
              <p:cNvSpPr/>
              <p:nvPr/>
            </p:nvSpPr>
            <p:spPr>
              <a:xfrm flipH="1">
                <a:off x="191502" y="0"/>
                <a:ext cx="1886591" cy="1290474"/>
              </a:xfrm>
              <a:prstGeom prst="line">
                <a:avLst/>
              </a:prstGeom>
              <a:noFill/>
              <a:ln w="25400" cap="flat">
                <a:solidFill>
                  <a:srgbClr val="A9A9A9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65" name="Shape 765"/>
              <p:cNvSpPr/>
              <p:nvPr/>
            </p:nvSpPr>
            <p:spPr>
              <a:xfrm flipH="1" flipV="1">
                <a:off x="169335" y="1285905"/>
                <a:ext cx="1926598" cy="1"/>
              </a:xfrm>
              <a:prstGeom prst="line">
                <a:avLst/>
              </a:prstGeom>
              <a:noFill/>
              <a:ln w="25400" cap="flat">
                <a:solidFill>
                  <a:srgbClr val="A9A9A9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66" name="Shape 766"/>
              <p:cNvSpPr/>
              <p:nvPr/>
            </p:nvSpPr>
            <p:spPr>
              <a:xfrm flipH="1" flipV="1">
                <a:off x="178948" y="1263145"/>
                <a:ext cx="1911686" cy="1257400"/>
              </a:xfrm>
              <a:prstGeom prst="line">
                <a:avLst/>
              </a:prstGeom>
              <a:noFill/>
              <a:ln w="25400" cap="flat">
                <a:solidFill>
                  <a:srgbClr val="A9A9A9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sp>
          <p:nvSpPr>
            <p:cNvPr id="768" name="Shape 768"/>
            <p:cNvSpPr/>
            <p:nvPr/>
          </p:nvSpPr>
          <p:spPr>
            <a:xfrm rot="19560000">
              <a:off x="2348012" y="688703"/>
              <a:ext cx="263404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i="0" sz="1800"/>
              </a:pPr>
              <a:r>
                <a:rPr i="1" sz="3000"/>
                <a:t>error</a:t>
              </a:r>
            </a:p>
          </p:txBody>
        </p:sp>
        <p:pic>
          <p:nvPicPr>
            <p:cNvPr id="769" name="barcode_method-06.png"/>
            <p:cNvPicPr/>
            <p:nvPr/>
          </p:nvPicPr>
          <p:blipFill>
            <a:blip r:embed="rId2">
              <a:extLst/>
            </a:blip>
            <a:srcRect l="0" t="32723" r="51618" b="32723"/>
            <a:stretch>
              <a:fillRect/>
            </a:stretch>
          </p:blipFill>
          <p:spPr>
            <a:xfrm>
              <a:off x="7683" y="1278404"/>
              <a:ext cx="3071750" cy="1148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1" name="Shape 771"/>
          <p:cNvSpPr/>
          <p:nvPr/>
        </p:nvSpPr>
        <p:spPr>
          <a:xfrm>
            <a:off x="401626" y="340511"/>
            <a:ext cx="50109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Recall a source of noise</a:t>
            </a:r>
          </a:p>
        </p:txBody>
      </p:sp>
      <p:sp>
        <p:nvSpPr>
          <p:cNvPr id="772" name="Shape 772"/>
          <p:cNvSpPr/>
          <p:nvPr/>
        </p:nvSpPr>
        <p:spPr>
          <a:xfrm>
            <a:off x="1503672" y="5877020"/>
            <a:ext cx="9997456" cy="1739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If we can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minimize noise 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from sequencing error</a:t>
            </a:r>
            <a:r>
              <a:rPr sz="3600"/>
              <a:t> (‘one-off’s) perhaps we can detect low-abundance barcodes….</a:t>
            </a:r>
          </a:p>
        </p:txBody>
      </p:sp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grpSp>
        <p:nvGrpSpPr>
          <p:cNvPr id="784" name="Group 784"/>
          <p:cNvGrpSpPr/>
          <p:nvPr/>
        </p:nvGrpSpPr>
        <p:grpSpPr>
          <a:xfrm>
            <a:off x="1651669" y="1131452"/>
            <a:ext cx="3453729" cy="3214583"/>
            <a:chOff x="0" y="0"/>
            <a:chExt cx="3453728" cy="3214581"/>
          </a:xfrm>
        </p:grpSpPr>
        <p:pic>
          <p:nvPicPr>
            <p:cNvPr id="775" name="badthresh_example_idx24-01.png"/>
            <p:cNvPicPr/>
            <p:nvPr/>
          </p:nvPicPr>
          <p:blipFill>
            <a:blip r:embed="rId2">
              <a:extLst/>
            </a:blip>
            <a:srcRect l="12338" t="21139" r="63734" b="12376"/>
            <a:stretch>
              <a:fillRect/>
            </a:stretch>
          </p:blipFill>
          <p:spPr>
            <a:xfrm>
              <a:off x="0" y="0"/>
              <a:ext cx="154248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6" name="badthresh_example_idx24-01.png"/>
            <p:cNvPicPr/>
            <p:nvPr/>
          </p:nvPicPr>
          <p:blipFill>
            <a:blip r:embed="rId2">
              <a:extLst/>
            </a:blip>
            <a:srcRect l="36885" t="21139" r="60450" b="12376"/>
            <a:stretch>
              <a:fillRect/>
            </a:stretch>
          </p:blipFill>
          <p:spPr>
            <a:xfrm>
              <a:off x="1521504" y="0"/>
              <a:ext cx="17172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7" name="badthresh_example_idx24-01.png"/>
            <p:cNvPicPr/>
            <p:nvPr/>
          </p:nvPicPr>
          <p:blipFill>
            <a:blip r:embed="rId2">
              <a:extLst/>
            </a:blip>
            <a:srcRect l="41148" t="21139" r="53621" b="12376"/>
            <a:stretch>
              <a:fillRect/>
            </a:stretch>
          </p:blipFill>
          <p:spPr>
            <a:xfrm>
              <a:off x="1675563" y="0"/>
              <a:ext cx="337150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8" name="badthresh_example_idx24-01.png"/>
            <p:cNvPicPr/>
            <p:nvPr/>
          </p:nvPicPr>
          <p:blipFill>
            <a:blip r:embed="rId2">
              <a:extLst/>
            </a:blip>
            <a:srcRect l="46735" t="21139" r="30646" b="12376"/>
            <a:stretch>
              <a:fillRect/>
            </a:stretch>
          </p:blipFill>
          <p:spPr>
            <a:xfrm>
              <a:off x="1995577" y="0"/>
              <a:ext cx="1458152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9" name="Shape 779"/>
            <p:cNvSpPr/>
            <p:nvPr/>
          </p:nvSpPr>
          <p:spPr>
            <a:xfrm flipV="1">
              <a:off x="2115712" y="1480497"/>
              <a:ext cx="1" cy="1721293"/>
            </a:xfrm>
            <a:prstGeom prst="line">
              <a:avLst/>
            </a:prstGeom>
            <a:noFill/>
            <a:ln w="38100" cap="flat">
              <a:solidFill>
                <a:srgbClr val="FFE4B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80" name="Shape 780"/>
            <p:cNvSpPr/>
            <p:nvPr/>
          </p:nvSpPr>
          <p:spPr>
            <a:xfrm flipV="1">
              <a:off x="2131988" y="89730"/>
              <a:ext cx="1" cy="1372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81" name="Shape 781"/>
            <p:cNvSpPr/>
            <p:nvPr/>
          </p:nvSpPr>
          <p:spPr>
            <a:xfrm flipV="1">
              <a:off x="2123491" y="89730"/>
              <a:ext cx="1" cy="137269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108194" y="1458467"/>
              <a:ext cx="47587" cy="1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83" name="Shape 783"/>
            <p:cNvSpPr/>
            <p:nvPr/>
          </p:nvSpPr>
          <p:spPr>
            <a:xfrm flipV="1">
              <a:off x="2107216" y="1410871"/>
              <a:ext cx="1" cy="48826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grpSp>
        <p:nvGrpSpPr>
          <p:cNvPr id="800" name="Group 800"/>
          <p:cNvGrpSpPr/>
          <p:nvPr/>
        </p:nvGrpSpPr>
        <p:grpSpPr>
          <a:xfrm>
            <a:off x="6738123" y="702384"/>
            <a:ext cx="3676534" cy="3802203"/>
            <a:chOff x="-116653" y="3241879"/>
            <a:chExt cx="3676533" cy="3802202"/>
          </a:xfrm>
        </p:grpSpPr>
        <p:grpSp>
          <p:nvGrpSpPr>
            <p:cNvPr id="798" name="Group 798"/>
            <p:cNvGrpSpPr/>
            <p:nvPr/>
          </p:nvGrpSpPr>
          <p:grpSpPr>
            <a:xfrm>
              <a:off x="-116654" y="3241879"/>
              <a:ext cx="3676534" cy="3802203"/>
              <a:chOff x="0" y="0"/>
              <a:chExt cx="3676533" cy="3802201"/>
            </a:xfrm>
          </p:grpSpPr>
          <p:sp>
            <p:nvSpPr>
              <p:cNvPr id="787" name="Shape 787"/>
              <p:cNvSpPr/>
              <p:nvPr/>
            </p:nvSpPr>
            <p:spPr>
              <a:xfrm>
                <a:off x="1222746" y="1153617"/>
                <a:ext cx="170016" cy="170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1296547" y="1360608"/>
                <a:ext cx="170016" cy="170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 flipH="1">
                <a:off x="1428686" y="501985"/>
                <a:ext cx="367753" cy="826372"/>
              </a:xfrm>
              <a:prstGeom prst="line">
                <a:avLst/>
              </a:prstGeom>
              <a:noFill/>
              <a:ln w="25400" cap="flat">
                <a:solidFill>
                  <a:srgbClr val="93279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1716826" y="0"/>
                <a:ext cx="1374644" cy="4704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800">
                    <a:solidFill>
                      <a:srgbClr val="93279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932790"/>
                    </a:solidFill>
                  </a:rPr>
                  <a:t>max (-δ)</a:t>
                </a:r>
              </a:p>
            </p:txBody>
          </p:sp>
          <p:grpSp>
            <p:nvGrpSpPr>
              <p:cNvPr id="797" name="Group 797"/>
              <p:cNvGrpSpPr/>
              <p:nvPr/>
            </p:nvGrpSpPr>
            <p:grpSpPr>
              <a:xfrm>
                <a:off x="0" y="522998"/>
                <a:ext cx="3676534" cy="3279204"/>
                <a:chOff x="0" y="0"/>
                <a:chExt cx="3676533" cy="3279203"/>
              </a:xfrm>
            </p:grpSpPr>
            <p:pic>
              <p:nvPicPr>
                <p:cNvPr id="791" name="badthresh_example_idx24-01.png"/>
                <p:cNvPicPr/>
                <p:nvPr/>
              </p:nvPicPr>
              <p:blipFill>
                <a:blip r:embed="rId4">
                  <a:extLst/>
                </a:blip>
                <a:srcRect l="12338" t="21139" r="31756" b="12376"/>
                <a:stretch>
                  <a:fillRect/>
                </a:stretch>
              </p:blipFill>
              <p:spPr>
                <a:xfrm>
                  <a:off x="0" y="0"/>
                  <a:ext cx="3676534" cy="32792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92" name="Shape 792"/>
                <p:cNvSpPr/>
                <p:nvPr/>
              </p:nvSpPr>
              <p:spPr>
                <a:xfrm flipV="1">
                  <a:off x="2378225" y="1530104"/>
                  <a:ext cx="1" cy="1734634"/>
                </a:xfrm>
                <a:prstGeom prst="line">
                  <a:avLst/>
                </a:prstGeom>
                <a:noFill/>
                <a:ln w="38100" cap="flat">
                  <a:solidFill>
                    <a:srgbClr val="FFE4B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793" name="Shape 793"/>
                <p:cNvSpPr/>
                <p:nvPr/>
              </p:nvSpPr>
              <p:spPr>
                <a:xfrm flipV="1">
                  <a:off x="2399592" y="102442"/>
                  <a:ext cx="1" cy="1400289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794" name="Shape 794"/>
                <p:cNvSpPr/>
                <p:nvPr/>
              </p:nvSpPr>
              <p:spPr>
                <a:xfrm flipV="1">
                  <a:off x="2378225" y="102442"/>
                  <a:ext cx="1" cy="140028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795" name="Shape 795"/>
                <p:cNvSpPr/>
                <p:nvPr/>
              </p:nvSpPr>
              <p:spPr>
                <a:xfrm>
                  <a:off x="2375321" y="1498695"/>
                  <a:ext cx="48543" cy="1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796" name="Shape 796"/>
                <p:cNvSpPr/>
                <p:nvPr/>
              </p:nvSpPr>
              <p:spPr>
                <a:xfrm flipV="1">
                  <a:off x="2374323" y="1450142"/>
                  <a:ext cx="1" cy="49808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</p:grpSp>
        <p:pic>
          <p:nvPicPr>
            <p:cNvPr id="799" name="barcode_method-2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45552" y="5049031"/>
              <a:ext cx="2308192" cy="1914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01" name="badthresh_example_idx24-01.png"/>
          <p:cNvPicPr/>
          <p:nvPr/>
        </p:nvPicPr>
        <p:blipFill>
          <a:blip r:embed="rId4">
            <a:extLst/>
          </a:blip>
          <a:srcRect l="12338" t="21139" r="67005" b="12376"/>
          <a:stretch>
            <a:fillRect/>
          </a:stretch>
        </p:blipFill>
        <p:spPr>
          <a:xfrm>
            <a:off x="5144115" y="5920679"/>
            <a:ext cx="1332646" cy="32171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1" name="Group 811"/>
          <p:cNvGrpSpPr/>
          <p:nvPr/>
        </p:nvGrpSpPr>
        <p:grpSpPr>
          <a:xfrm>
            <a:off x="1651669" y="1131452"/>
            <a:ext cx="3453729" cy="3214583"/>
            <a:chOff x="0" y="0"/>
            <a:chExt cx="3453728" cy="3214581"/>
          </a:xfrm>
        </p:grpSpPr>
        <p:pic>
          <p:nvPicPr>
            <p:cNvPr id="802" name="badthresh_example_idx24-01.png"/>
            <p:cNvPicPr/>
            <p:nvPr/>
          </p:nvPicPr>
          <p:blipFill>
            <a:blip r:embed="rId4">
              <a:extLst/>
            </a:blip>
            <a:srcRect l="12338" t="21139" r="63734" b="12376"/>
            <a:stretch>
              <a:fillRect/>
            </a:stretch>
          </p:blipFill>
          <p:spPr>
            <a:xfrm>
              <a:off x="0" y="0"/>
              <a:ext cx="154248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3" name="badthresh_example_idx24-01.png"/>
            <p:cNvPicPr/>
            <p:nvPr/>
          </p:nvPicPr>
          <p:blipFill>
            <a:blip r:embed="rId4">
              <a:extLst/>
            </a:blip>
            <a:srcRect l="36885" t="21139" r="60450" b="12376"/>
            <a:stretch>
              <a:fillRect/>
            </a:stretch>
          </p:blipFill>
          <p:spPr>
            <a:xfrm>
              <a:off x="1521504" y="0"/>
              <a:ext cx="17172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4" name="badthresh_example_idx24-01.png"/>
            <p:cNvPicPr/>
            <p:nvPr/>
          </p:nvPicPr>
          <p:blipFill>
            <a:blip r:embed="rId4">
              <a:extLst/>
            </a:blip>
            <a:srcRect l="41148" t="21139" r="53621" b="12376"/>
            <a:stretch>
              <a:fillRect/>
            </a:stretch>
          </p:blipFill>
          <p:spPr>
            <a:xfrm>
              <a:off x="1675563" y="0"/>
              <a:ext cx="337150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5" name="badthresh_example_idx24-01.png"/>
            <p:cNvPicPr/>
            <p:nvPr/>
          </p:nvPicPr>
          <p:blipFill>
            <a:blip r:embed="rId4">
              <a:extLst/>
            </a:blip>
            <a:srcRect l="46735" t="21139" r="30646" b="12376"/>
            <a:stretch>
              <a:fillRect/>
            </a:stretch>
          </p:blipFill>
          <p:spPr>
            <a:xfrm>
              <a:off x="1995577" y="0"/>
              <a:ext cx="1458152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Shape 806"/>
            <p:cNvSpPr/>
            <p:nvPr/>
          </p:nvSpPr>
          <p:spPr>
            <a:xfrm flipV="1">
              <a:off x="2115712" y="1480497"/>
              <a:ext cx="1" cy="1721293"/>
            </a:xfrm>
            <a:prstGeom prst="line">
              <a:avLst/>
            </a:prstGeom>
            <a:noFill/>
            <a:ln w="38100" cap="flat">
              <a:solidFill>
                <a:srgbClr val="FFE4B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07" name="Shape 807"/>
            <p:cNvSpPr/>
            <p:nvPr/>
          </p:nvSpPr>
          <p:spPr>
            <a:xfrm flipV="1">
              <a:off x="2131988" y="89730"/>
              <a:ext cx="1" cy="1372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08" name="Shape 808"/>
            <p:cNvSpPr/>
            <p:nvPr/>
          </p:nvSpPr>
          <p:spPr>
            <a:xfrm flipV="1">
              <a:off x="2123491" y="89730"/>
              <a:ext cx="1" cy="137269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09" name="Shape 809"/>
            <p:cNvSpPr/>
            <p:nvPr/>
          </p:nvSpPr>
          <p:spPr>
            <a:xfrm>
              <a:off x="2108194" y="1458467"/>
              <a:ext cx="47587" cy="1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10" name="Shape 810"/>
            <p:cNvSpPr/>
            <p:nvPr/>
          </p:nvSpPr>
          <p:spPr>
            <a:xfrm flipV="1">
              <a:off x="2107216" y="1410871"/>
              <a:ext cx="1" cy="48826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815" name="Shape 815"/>
          <p:cNvSpPr/>
          <p:nvPr/>
        </p:nvSpPr>
        <p:spPr>
          <a:xfrm>
            <a:off x="6322470" y="4600122"/>
            <a:ext cx="953073" cy="179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563" y="11558"/>
                  <a:pt x="13363" y="18758"/>
                  <a:pt x="0" y="21600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816" name="Shape 816"/>
          <p:cNvSpPr/>
          <p:nvPr/>
        </p:nvSpPr>
        <p:spPr>
          <a:xfrm>
            <a:off x="4211470" y="2503269"/>
            <a:ext cx="2351118" cy="3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2" fill="norm" stroke="1" extrusionOk="0">
                <a:moveTo>
                  <a:pt x="0" y="16222"/>
                </a:moveTo>
                <a:cubicBezTo>
                  <a:pt x="9163" y="-4619"/>
                  <a:pt x="16363" y="-5378"/>
                  <a:pt x="21600" y="13944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814" name="Shape 814"/>
          <p:cNvSpPr/>
          <p:nvPr/>
        </p:nvSpPr>
        <p:spPr>
          <a:xfrm>
            <a:off x="3857754" y="1613898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1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Find drop-off threshold</a:t>
            </a:r>
          </a:p>
        </p:txBody>
      </p:sp>
    </p:spTree>
  </p:cSld>
  <p:clrMapOvr>
    <a:masterClrMapping/>
  </p:clrMapOvr>
  <p:transition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grpSp>
        <p:nvGrpSpPr>
          <p:cNvPr id="832" name="Group 832"/>
          <p:cNvGrpSpPr/>
          <p:nvPr/>
        </p:nvGrpSpPr>
        <p:grpSpPr>
          <a:xfrm>
            <a:off x="6738123" y="702384"/>
            <a:ext cx="3676534" cy="3802203"/>
            <a:chOff x="-116653" y="3241879"/>
            <a:chExt cx="3676533" cy="3802202"/>
          </a:xfrm>
        </p:grpSpPr>
        <p:grpSp>
          <p:nvGrpSpPr>
            <p:cNvPr id="830" name="Group 830"/>
            <p:cNvGrpSpPr/>
            <p:nvPr/>
          </p:nvGrpSpPr>
          <p:grpSpPr>
            <a:xfrm>
              <a:off x="-116654" y="3241879"/>
              <a:ext cx="3676534" cy="3802203"/>
              <a:chOff x="0" y="0"/>
              <a:chExt cx="3676533" cy="3802201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1222746" y="1153617"/>
                <a:ext cx="170016" cy="170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1296547" y="1360608"/>
                <a:ext cx="170016" cy="170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21" name="Shape 821"/>
              <p:cNvSpPr/>
              <p:nvPr/>
            </p:nvSpPr>
            <p:spPr>
              <a:xfrm flipH="1">
                <a:off x="1428686" y="501985"/>
                <a:ext cx="367753" cy="826372"/>
              </a:xfrm>
              <a:prstGeom prst="line">
                <a:avLst/>
              </a:prstGeom>
              <a:noFill/>
              <a:ln w="25400" cap="flat">
                <a:solidFill>
                  <a:srgbClr val="93279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1716826" y="0"/>
                <a:ext cx="1374644" cy="4704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800">
                    <a:solidFill>
                      <a:srgbClr val="93279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932790"/>
                    </a:solidFill>
                  </a:rPr>
                  <a:t>max (-δ)</a:t>
                </a:r>
              </a:p>
            </p:txBody>
          </p:sp>
          <p:grpSp>
            <p:nvGrpSpPr>
              <p:cNvPr id="829" name="Group 829"/>
              <p:cNvGrpSpPr/>
              <p:nvPr/>
            </p:nvGrpSpPr>
            <p:grpSpPr>
              <a:xfrm>
                <a:off x="0" y="522998"/>
                <a:ext cx="3676534" cy="3279204"/>
                <a:chOff x="0" y="0"/>
                <a:chExt cx="3676533" cy="3279203"/>
              </a:xfrm>
            </p:grpSpPr>
            <p:pic>
              <p:nvPicPr>
                <p:cNvPr id="823" name="badthresh_example_idx24-01.png"/>
                <p:cNvPicPr/>
                <p:nvPr/>
              </p:nvPicPr>
              <p:blipFill>
                <a:blip r:embed="rId4">
                  <a:extLst/>
                </a:blip>
                <a:srcRect l="12338" t="21139" r="31756" b="12376"/>
                <a:stretch>
                  <a:fillRect/>
                </a:stretch>
              </p:blipFill>
              <p:spPr>
                <a:xfrm>
                  <a:off x="0" y="0"/>
                  <a:ext cx="3676534" cy="32792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4" name="Shape 824"/>
                <p:cNvSpPr/>
                <p:nvPr/>
              </p:nvSpPr>
              <p:spPr>
                <a:xfrm flipV="1">
                  <a:off x="2378225" y="1530104"/>
                  <a:ext cx="1" cy="1734634"/>
                </a:xfrm>
                <a:prstGeom prst="line">
                  <a:avLst/>
                </a:prstGeom>
                <a:noFill/>
                <a:ln w="38100" cap="flat">
                  <a:solidFill>
                    <a:srgbClr val="FFE4B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25" name="Shape 825"/>
                <p:cNvSpPr/>
                <p:nvPr/>
              </p:nvSpPr>
              <p:spPr>
                <a:xfrm flipV="1">
                  <a:off x="2399592" y="102442"/>
                  <a:ext cx="1" cy="1400289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26" name="Shape 826"/>
                <p:cNvSpPr/>
                <p:nvPr/>
              </p:nvSpPr>
              <p:spPr>
                <a:xfrm flipV="1">
                  <a:off x="2378225" y="102442"/>
                  <a:ext cx="1" cy="140028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27" name="Shape 827"/>
                <p:cNvSpPr/>
                <p:nvPr/>
              </p:nvSpPr>
              <p:spPr>
                <a:xfrm>
                  <a:off x="2375321" y="1498695"/>
                  <a:ext cx="48543" cy="1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28" name="Shape 828"/>
                <p:cNvSpPr/>
                <p:nvPr/>
              </p:nvSpPr>
              <p:spPr>
                <a:xfrm flipV="1">
                  <a:off x="2374323" y="1450142"/>
                  <a:ext cx="1" cy="49808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</p:grpSp>
        <p:pic>
          <p:nvPicPr>
            <p:cNvPr id="831" name="barcode_method-2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45552" y="5049031"/>
              <a:ext cx="2308192" cy="1914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41" name="Group 841"/>
          <p:cNvGrpSpPr/>
          <p:nvPr/>
        </p:nvGrpSpPr>
        <p:grpSpPr>
          <a:xfrm>
            <a:off x="5144115" y="5920679"/>
            <a:ext cx="3323538" cy="3217110"/>
            <a:chOff x="0" y="0"/>
            <a:chExt cx="3323536" cy="3217108"/>
          </a:xfrm>
        </p:grpSpPr>
        <p:pic>
          <p:nvPicPr>
            <p:cNvPr id="833" name="badthresh_example_idx24-01.png"/>
            <p:cNvPicPr/>
            <p:nvPr/>
          </p:nvPicPr>
          <p:blipFill>
            <a:blip r:embed="rId4">
              <a:extLst/>
            </a:blip>
            <a:srcRect l="12338" t="21139" r="67005" b="12376"/>
            <a:stretch>
              <a:fillRect/>
            </a:stretch>
          </p:blipFill>
          <p:spPr>
            <a:xfrm>
              <a:off x="0" y="0"/>
              <a:ext cx="1332645" cy="3217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40" name="Group 840"/>
            <p:cNvGrpSpPr/>
            <p:nvPr/>
          </p:nvGrpSpPr>
          <p:grpSpPr>
            <a:xfrm>
              <a:off x="92436" y="901417"/>
              <a:ext cx="3231101" cy="1414030"/>
              <a:chOff x="2904" y="13898"/>
              <a:chExt cx="3231099" cy="1414028"/>
            </a:xfrm>
          </p:grpSpPr>
          <p:pic>
            <p:nvPicPr>
              <p:cNvPr id="834" name="barcode_method-06.png"/>
              <p:cNvPicPr/>
              <p:nvPr/>
            </p:nvPicPr>
            <p:blipFill>
              <a:blip r:embed="rId6">
                <a:extLst/>
              </a:blip>
              <a:srcRect l="49886" t="639" r="0" b="639"/>
              <a:stretch>
                <a:fillRect/>
              </a:stretch>
            </p:blipFill>
            <p:spPr>
              <a:xfrm>
                <a:off x="1862653" y="13898"/>
                <a:ext cx="1371352" cy="14140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38" name="Group 838"/>
              <p:cNvGrpSpPr/>
              <p:nvPr/>
            </p:nvGrpSpPr>
            <p:grpSpPr>
              <a:xfrm>
                <a:off x="1085964" y="223901"/>
                <a:ext cx="728402" cy="952959"/>
                <a:chOff x="64021" y="0"/>
                <a:chExt cx="728400" cy="952958"/>
              </a:xfrm>
            </p:grpSpPr>
            <p:sp>
              <p:nvSpPr>
                <p:cNvPr id="835" name="Shape 835"/>
                <p:cNvSpPr/>
                <p:nvPr/>
              </p:nvSpPr>
              <p:spPr>
                <a:xfrm flipH="1">
                  <a:off x="72402" y="-1"/>
                  <a:ext cx="713276" cy="487899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36" name="Shape 836"/>
                <p:cNvSpPr/>
                <p:nvPr/>
              </p:nvSpPr>
              <p:spPr>
                <a:xfrm flipH="1" flipV="1">
                  <a:off x="64021" y="486170"/>
                  <a:ext cx="728402" cy="1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37" name="Shape 837"/>
                <p:cNvSpPr/>
                <p:nvPr/>
              </p:nvSpPr>
              <p:spPr>
                <a:xfrm flipH="1" flipV="1">
                  <a:off x="67656" y="477565"/>
                  <a:ext cx="722764" cy="475394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pic>
            <p:nvPicPr>
              <p:cNvPr id="839" name="barcode_method-06.png"/>
              <p:cNvPicPr/>
              <p:nvPr/>
            </p:nvPicPr>
            <p:blipFill>
              <a:blip r:embed="rId6">
                <a:extLst/>
              </a:blip>
              <a:srcRect l="0" t="32723" r="51618" b="32723"/>
              <a:stretch>
                <a:fillRect/>
              </a:stretch>
            </p:blipFill>
            <p:spPr>
              <a:xfrm>
                <a:off x="2904" y="483334"/>
                <a:ext cx="1161357" cy="434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53" name="Group 853"/>
          <p:cNvGrpSpPr/>
          <p:nvPr/>
        </p:nvGrpSpPr>
        <p:grpSpPr>
          <a:xfrm>
            <a:off x="667135" y="5586524"/>
            <a:ext cx="3676534" cy="3279205"/>
            <a:chOff x="0" y="0"/>
            <a:chExt cx="3676533" cy="3279203"/>
          </a:xfrm>
        </p:grpSpPr>
        <p:grpSp>
          <p:nvGrpSpPr>
            <p:cNvPr id="848" name="Group 848"/>
            <p:cNvGrpSpPr/>
            <p:nvPr/>
          </p:nvGrpSpPr>
          <p:grpSpPr>
            <a:xfrm>
              <a:off x="0" y="-1"/>
              <a:ext cx="3676534" cy="3279205"/>
              <a:chOff x="0" y="0"/>
              <a:chExt cx="3676533" cy="3279203"/>
            </a:xfrm>
          </p:grpSpPr>
          <p:pic>
            <p:nvPicPr>
              <p:cNvPr id="842" name="badthresh_example_idx24-01.png"/>
              <p:cNvPicPr/>
              <p:nvPr/>
            </p:nvPicPr>
            <p:blipFill>
              <a:blip r:embed="rId4">
                <a:extLst/>
              </a:blip>
              <a:srcRect l="12338" t="21139" r="31756" b="12376"/>
              <a:stretch>
                <a:fillRect/>
              </a:stretch>
            </p:blipFill>
            <p:spPr>
              <a:xfrm>
                <a:off x="0" y="0"/>
                <a:ext cx="3676534" cy="3279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3" name="Shape 843"/>
              <p:cNvSpPr/>
              <p:nvPr/>
            </p:nvSpPr>
            <p:spPr>
              <a:xfrm flipV="1">
                <a:off x="2378225" y="1530104"/>
                <a:ext cx="1" cy="1734634"/>
              </a:xfrm>
              <a:prstGeom prst="line">
                <a:avLst/>
              </a:prstGeom>
              <a:noFill/>
              <a:ln w="38100" cap="flat">
                <a:solidFill>
                  <a:srgbClr val="FFE4B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 flipV="1">
                <a:off x="2399592" y="102442"/>
                <a:ext cx="1" cy="14002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45" name="Shape 845"/>
              <p:cNvSpPr/>
              <p:nvPr/>
            </p:nvSpPr>
            <p:spPr>
              <a:xfrm flipV="1">
                <a:off x="2378225" y="102442"/>
                <a:ext cx="1" cy="140028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2375321" y="1498695"/>
                <a:ext cx="48543" cy="1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47" name="Shape 847"/>
              <p:cNvSpPr/>
              <p:nvPr/>
            </p:nvSpPr>
            <p:spPr>
              <a:xfrm flipV="1">
                <a:off x="2374323" y="1450142"/>
                <a:ext cx="1" cy="49808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852" name="Group 852"/>
            <p:cNvGrpSpPr/>
            <p:nvPr/>
          </p:nvGrpSpPr>
          <p:grpSpPr>
            <a:xfrm>
              <a:off x="1468648" y="1175650"/>
              <a:ext cx="663037" cy="2098707"/>
              <a:chOff x="237050" y="1120643"/>
              <a:chExt cx="663036" cy="2098705"/>
            </a:xfrm>
          </p:grpSpPr>
          <p:sp>
            <p:nvSpPr>
              <p:cNvPr id="849" name="Shape 849"/>
              <p:cNvSpPr/>
              <p:nvPr/>
            </p:nvSpPr>
            <p:spPr>
              <a:xfrm flipH="1">
                <a:off x="237050" y="1120643"/>
                <a:ext cx="1" cy="2098706"/>
              </a:xfrm>
              <a:prstGeom prst="line">
                <a:avLst/>
              </a:prstGeom>
              <a:noFill/>
              <a:ln w="381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50" name="Shape 850"/>
              <p:cNvSpPr/>
              <p:nvPr/>
            </p:nvSpPr>
            <p:spPr>
              <a:xfrm flipH="1">
                <a:off x="495930" y="1147854"/>
                <a:ext cx="1" cy="2071495"/>
              </a:xfrm>
              <a:prstGeom prst="line">
                <a:avLst/>
              </a:prstGeom>
              <a:noFill/>
              <a:ln w="762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 flipH="1">
                <a:off x="900087" y="1305075"/>
                <a:ext cx="1" cy="1914274"/>
              </a:xfrm>
              <a:prstGeom prst="line">
                <a:avLst/>
              </a:prstGeom>
              <a:noFill/>
              <a:ln w="1905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</p:grpSp>
      <p:grpSp>
        <p:nvGrpSpPr>
          <p:cNvPr id="863" name="Group 863"/>
          <p:cNvGrpSpPr/>
          <p:nvPr/>
        </p:nvGrpSpPr>
        <p:grpSpPr>
          <a:xfrm>
            <a:off x="1651669" y="1131452"/>
            <a:ext cx="3453729" cy="3214583"/>
            <a:chOff x="0" y="0"/>
            <a:chExt cx="3453728" cy="3214581"/>
          </a:xfrm>
        </p:grpSpPr>
        <p:pic>
          <p:nvPicPr>
            <p:cNvPr id="854" name="badthresh_example_idx24-01.png"/>
            <p:cNvPicPr/>
            <p:nvPr/>
          </p:nvPicPr>
          <p:blipFill>
            <a:blip r:embed="rId4">
              <a:extLst/>
            </a:blip>
            <a:srcRect l="12338" t="21139" r="63734" b="12376"/>
            <a:stretch>
              <a:fillRect/>
            </a:stretch>
          </p:blipFill>
          <p:spPr>
            <a:xfrm>
              <a:off x="0" y="0"/>
              <a:ext cx="154248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5" name="badthresh_example_idx24-01.png"/>
            <p:cNvPicPr/>
            <p:nvPr/>
          </p:nvPicPr>
          <p:blipFill>
            <a:blip r:embed="rId4">
              <a:extLst/>
            </a:blip>
            <a:srcRect l="36885" t="21139" r="60450" b="12376"/>
            <a:stretch>
              <a:fillRect/>
            </a:stretch>
          </p:blipFill>
          <p:spPr>
            <a:xfrm>
              <a:off x="1521504" y="0"/>
              <a:ext cx="17172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6" name="badthresh_example_idx24-01.png"/>
            <p:cNvPicPr/>
            <p:nvPr/>
          </p:nvPicPr>
          <p:blipFill>
            <a:blip r:embed="rId4">
              <a:extLst/>
            </a:blip>
            <a:srcRect l="41148" t="21139" r="53621" b="12376"/>
            <a:stretch>
              <a:fillRect/>
            </a:stretch>
          </p:blipFill>
          <p:spPr>
            <a:xfrm>
              <a:off x="1675563" y="0"/>
              <a:ext cx="337150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7" name="badthresh_example_idx24-01.png"/>
            <p:cNvPicPr/>
            <p:nvPr/>
          </p:nvPicPr>
          <p:blipFill>
            <a:blip r:embed="rId4">
              <a:extLst/>
            </a:blip>
            <a:srcRect l="46735" t="21139" r="30646" b="12376"/>
            <a:stretch>
              <a:fillRect/>
            </a:stretch>
          </p:blipFill>
          <p:spPr>
            <a:xfrm>
              <a:off x="1995577" y="0"/>
              <a:ext cx="1458152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8" name="Shape 858"/>
            <p:cNvSpPr/>
            <p:nvPr/>
          </p:nvSpPr>
          <p:spPr>
            <a:xfrm flipV="1">
              <a:off x="2115712" y="1480497"/>
              <a:ext cx="1" cy="1721293"/>
            </a:xfrm>
            <a:prstGeom prst="line">
              <a:avLst/>
            </a:prstGeom>
            <a:noFill/>
            <a:ln w="38100" cap="flat">
              <a:solidFill>
                <a:srgbClr val="FFE4B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59" name="Shape 859"/>
            <p:cNvSpPr/>
            <p:nvPr/>
          </p:nvSpPr>
          <p:spPr>
            <a:xfrm flipV="1">
              <a:off x="2131988" y="89730"/>
              <a:ext cx="1" cy="1372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60" name="Shape 860"/>
            <p:cNvSpPr/>
            <p:nvPr/>
          </p:nvSpPr>
          <p:spPr>
            <a:xfrm flipV="1">
              <a:off x="2123491" y="89730"/>
              <a:ext cx="1" cy="137269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108194" y="1458467"/>
              <a:ext cx="47587" cy="1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862" name="Shape 862"/>
            <p:cNvSpPr/>
            <p:nvPr/>
          </p:nvSpPr>
          <p:spPr>
            <a:xfrm flipV="1">
              <a:off x="2107216" y="1410871"/>
              <a:ext cx="1" cy="48826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869" name="Shape 869"/>
          <p:cNvSpPr/>
          <p:nvPr/>
        </p:nvSpPr>
        <p:spPr>
          <a:xfrm>
            <a:off x="3409282" y="7548953"/>
            <a:ext cx="1565910" cy="50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06" fill="norm" stroke="1" extrusionOk="0">
                <a:moveTo>
                  <a:pt x="21600" y="0"/>
                </a:moveTo>
                <a:cubicBezTo>
                  <a:pt x="15318" y="17739"/>
                  <a:pt x="8118" y="21600"/>
                  <a:pt x="0" y="11584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870" name="Shape 870"/>
          <p:cNvSpPr/>
          <p:nvPr/>
        </p:nvSpPr>
        <p:spPr>
          <a:xfrm>
            <a:off x="4211470" y="2503269"/>
            <a:ext cx="2351118" cy="3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2" fill="norm" stroke="1" extrusionOk="0">
                <a:moveTo>
                  <a:pt x="0" y="16222"/>
                </a:moveTo>
                <a:cubicBezTo>
                  <a:pt x="9163" y="-4619"/>
                  <a:pt x="16363" y="-5378"/>
                  <a:pt x="21600" y="13944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866" name="Shape 866"/>
          <p:cNvSpPr/>
          <p:nvPr/>
        </p:nvSpPr>
        <p:spPr>
          <a:xfrm>
            <a:off x="3857754" y="1613898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1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Find drop-off threshold</a:t>
            </a:r>
          </a:p>
        </p:txBody>
      </p:sp>
      <p:sp>
        <p:nvSpPr>
          <p:cNvPr id="867" name="Shape 867"/>
          <p:cNvSpPr/>
          <p:nvPr/>
        </p:nvSpPr>
        <p:spPr>
          <a:xfrm>
            <a:off x="3142488" y="6807026"/>
            <a:ext cx="2534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2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ID ‘one-off’ QGs</a:t>
            </a:r>
          </a:p>
        </p:txBody>
      </p:sp>
      <p:sp>
        <p:nvSpPr>
          <p:cNvPr id="871" name="Shape 871"/>
          <p:cNvSpPr/>
          <p:nvPr/>
        </p:nvSpPr>
        <p:spPr>
          <a:xfrm>
            <a:off x="6322470" y="4600122"/>
            <a:ext cx="953073" cy="179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563" y="11558"/>
                  <a:pt x="13363" y="18758"/>
                  <a:pt x="0" y="21600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/>
        </p:nvSpPr>
        <p:spPr>
          <a:xfrm>
            <a:off x="258397" y="287866"/>
            <a:ext cx="789170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Dealing with uneven abundance…</a:t>
            </a:r>
          </a:p>
        </p:txBody>
      </p:sp>
      <p:grpSp>
        <p:nvGrpSpPr>
          <p:cNvPr id="887" name="Group 887"/>
          <p:cNvGrpSpPr/>
          <p:nvPr/>
        </p:nvGrpSpPr>
        <p:grpSpPr>
          <a:xfrm>
            <a:off x="6738123" y="702384"/>
            <a:ext cx="3676534" cy="3802203"/>
            <a:chOff x="-116653" y="3241879"/>
            <a:chExt cx="3676533" cy="3802202"/>
          </a:xfrm>
        </p:grpSpPr>
        <p:grpSp>
          <p:nvGrpSpPr>
            <p:cNvPr id="885" name="Group 885"/>
            <p:cNvGrpSpPr/>
            <p:nvPr/>
          </p:nvGrpSpPr>
          <p:grpSpPr>
            <a:xfrm>
              <a:off x="-116654" y="3241879"/>
              <a:ext cx="3676534" cy="3802203"/>
              <a:chOff x="0" y="0"/>
              <a:chExt cx="3676533" cy="3802201"/>
            </a:xfrm>
          </p:grpSpPr>
          <p:sp>
            <p:nvSpPr>
              <p:cNvPr id="874" name="Shape 874"/>
              <p:cNvSpPr/>
              <p:nvPr/>
            </p:nvSpPr>
            <p:spPr>
              <a:xfrm>
                <a:off x="1222746" y="1153617"/>
                <a:ext cx="170016" cy="170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1296547" y="1360608"/>
                <a:ext cx="170016" cy="170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6" name="Shape 876"/>
              <p:cNvSpPr/>
              <p:nvPr/>
            </p:nvSpPr>
            <p:spPr>
              <a:xfrm flipH="1">
                <a:off x="1428686" y="501985"/>
                <a:ext cx="367753" cy="826372"/>
              </a:xfrm>
              <a:prstGeom prst="line">
                <a:avLst/>
              </a:prstGeom>
              <a:noFill/>
              <a:ln w="25400" cap="flat">
                <a:solidFill>
                  <a:srgbClr val="93279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1716826" y="0"/>
                <a:ext cx="1374644" cy="4704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800">
                    <a:solidFill>
                      <a:srgbClr val="93279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932790"/>
                    </a:solidFill>
                  </a:rPr>
                  <a:t>max (-δ)</a:t>
                </a:r>
              </a:p>
            </p:txBody>
          </p:sp>
          <p:grpSp>
            <p:nvGrpSpPr>
              <p:cNvPr id="884" name="Group 884"/>
              <p:cNvGrpSpPr/>
              <p:nvPr/>
            </p:nvGrpSpPr>
            <p:grpSpPr>
              <a:xfrm>
                <a:off x="0" y="522998"/>
                <a:ext cx="3676534" cy="3279204"/>
                <a:chOff x="0" y="0"/>
                <a:chExt cx="3676533" cy="3279203"/>
              </a:xfrm>
            </p:grpSpPr>
            <p:pic>
              <p:nvPicPr>
                <p:cNvPr id="878" name="badthresh_example_idx24-01.png"/>
                <p:cNvPicPr/>
                <p:nvPr/>
              </p:nvPicPr>
              <p:blipFill>
                <a:blip r:embed="rId4">
                  <a:extLst/>
                </a:blip>
                <a:srcRect l="12338" t="21139" r="31756" b="12376"/>
                <a:stretch>
                  <a:fillRect/>
                </a:stretch>
              </p:blipFill>
              <p:spPr>
                <a:xfrm>
                  <a:off x="0" y="0"/>
                  <a:ext cx="3676534" cy="32792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9" name="Shape 879"/>
                <p:cNvSpPr/>
                <p:nvPr/>
              </p:nvSpPr>
              <p:spPr>
                <a:xfrm flipV="1">
                  <a:off x="2378225" y="1530104"/>
                  <a:ext cx="1" cy="1734634"/>
                </a:xfrm>
                <a:prstGeom prst="line">
                  <a:avLst/>
                </a:prstGeom>
                <a:noFill/>
                <a:ln w="38100" cap="flat">
                  <a:solidFill>
                    <a:srgbClr val="FFE4B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80" name="Shape 880"/>
                <p:cNvSpPr/>
                <p:nvPr/>
              </p:nvSpPr>
              <p:spPr>
                <a:xfrm flipV="1">
                  <a:off x="2399592" y="102442"/>
                  <a:ext cx="1" cy="1400289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81" name="Shape 881"/>
                <p:cNvSpPr/>
                <p:nvPr/>
              </p:nvSpPr>
              <p:spPr>
                <a:xfrm flipV="1">
                  <a:off x="2378225" y="102442"/>
                  <a:ext cx="1" cy="140028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82" name="Shape 882"/>
                <p:cNvSpPr/>
                <p:nvPr/>
              </p:nvSpPr>
              <p:spPr>
                <a:xfrm>
                  <a:off x="2375321" y="1498695"/>
                  <a:ext cx="48543" cy="1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83" name="Shape 883"/>
                <p:cNvSpPr/>
                <p:nvPr/>
              </p:nvSpPr>
              <p:spPr>
                <a:xfrm flipV="1">
                  <a:off x="2374323" y="1450142"/>
                  <a:ext cx="1" cy="49808"/>
                </a:xfrm>
                <a:prstGeom prst="line">
                  <a:avLst/>
                </a:prstGeom>
                <a:noFill/>
                <a:ln w="15240" cap="flat">
                  <a:solidFill>
                    <a:srgbClr val="FFA5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</p:grpSp>
        <p:pic>
          <p:nvPicPr>
            <p:cNvPr id="886" name="barcode_method-2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45552" y="5049031"/>
              <a:ext cx="2308192" cy="1914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96" name="Group 896"/>
          <p:cNvGrpSpPr/>
          <p:nvPr/>
        </p:nvGrpSpPr>
        <p:grpSpPr>
          <a:xfrm>
            <a:off x="5144115" y="5920679"/>
            <a:ext cx="3323538" cy="3217110"/>
            <a:chOff x="0" y="0"/>
            <a:chExt cx="3323536" cy="3217108"/>
          </a:xfrm>
        </p:grpSpPr>
        <p:pic>
          <p:nvPicPr>
            <p:cNvPr id="888" name="badthresh_example_idx24-01.png"/>
            <p:cNvPicPr/>
            <p:nvPr/>
          </p:nvPicPr>
          <p:blipFill>
            <a:blip r:embed="rId4">
              <a:extLst/>
            </a:blip>
            <a:srcRect l="12338" t="21139" r="67005" b="12376"/>
            <a:stretch>
              <a:fillRect/>
            </a:stretch>
          </p:blipFill>
          <p:spPr>
            <a:xfrm>
              <a:off x="0" y="0"/>
              <a:ext cx="1332645" cy="3217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5" name="Group 895"/>
            <p:cNvGrpSpPr/>
            <p:nvPr/>
          </p:nvGrpSpPr>
          <p:grpSpPr>
            <a:xfrm>
              <a:off x="92436" y="901417"/>
              <a:ext cx="3231101" cy="1414030"/>
              <a:chOff x="2904" y="13898"/>
              <a:chExt cx="3231099" cy="1414028"/>
            </a:xfrm>
          </p:grpSpPr>
          <p:pic>
            <p:nvPicPr>
              <p:cNvPr id="889" name="barcode_method-06.png"/>
              <p:cNvPicPr/>
              <p:nvPr/>
            </p:nvPicPr>
            <p:blipFill>
              <a:blip r:embed="rId6">
                <a:extLst/>
              </a:blip>
              <a:srcRect l="49886" t="639" r="0" b="639"/>
              <a:stretch>
                <a:fillRect/>
              </a:stretch>
            </p:blipFill>
            <p:spPr>
              <a:xfrm>
                <a:off x="1862653" y="13898"/>
                <a:ext cx="1371352" cy="14140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93" name="Group 893"/>
              <p:cNvGrpSpPr/>
              <p:nvPr/>
            </p:nvGrpSpPr>
            <p:grpSpPr>
              <a:xfrm>
                <a:off x="1085964" y="223901"/>
                <a:ext cx="728402" cy="952959"/>
                <a:chOff x="64021" y="0"/>
                <a:chExt cx="728400" cy="952958"/>
              </a:xfrm>
            </p:grpSpPr>
            <p:sp>
              <p:nvSpPr>
                <p:cNvPr id="890" name="Shape 890"/>
                <p:cNvSpPr/>
                <p:nvPr/>
              </p:nvSpPr>
              <p:spPr>
                <a:xfrm flipH="1">
                  <a:off x="72402" y="-1"/>
                  <a:ext cx="713276" cy="487899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91" name="Shape 891"/>
                <p:cNvSpPr/>
                <p:nvPr/>
              </p:nvSpPr>
              <p:spPr>
                <a:xfrm flipH="1" flipV="1">
                  <a:off x="64021" y="486170"/>
                  <a:ext cx="728402" cy="1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  <p:sp>
              <p:nvSpPr>
                <p:cNvPr id="892" name="Shape 892"/>
                <p:cNvSpPr/>
                <p:nvPr/>
              </p:nvSpPr>
              <p:spPr>
                <a:xfrm flipH="1" flipV="1">
                  <a:off x="67656" y="477565"/>
                  <a:ext cx="722764" cy="475394"/>
                </a:xfrm>
                <a:prstGeom prst="line">
                  <a:avLst/>
                </a:prstGeom>
                <a:noFill/>
                <a:ln w="25400" cap="flat">
                  <a:solidFill>
                    <a:srgbClr val="A9A9A9"/>
                  </a:solidFill>
                  <a:prstDash val="solid"/>
                  <a:miter lim="400000"/>
                  <a:headEnd type="arrow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</a:p>
              </p:txBody>
            </p:sp>
          </p:grpSp>
          <p:pic>
            <p:nvPicPr>
              <p:cNvPr id="894" name="barcode_method-06.png"/>
              <p:cNvPicPr/>
              <p:nvPr/>
            </p:nvPicPr>
            <p:blipFill>
              <a:blip r:embed="rId6">
                <a:extLst/>
              </a:blip>
              <a:srcRect l="0" t="32723" r="51618" b="32723"/>
              <a:stretch>
                <a:fillRect/>
              </a:stretch>
            </p:blipFill>
            <p:spPr>
              <a:xfrm>
                <a:off x="2904" y="483334"/>
                <a:ext cx="1161357" cy="434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08" name="Group 908"/>
          <p:cNvGrpSpPr/>
          <p:nvPr/>
        </p:nvGrpSpPr>
        <p:grpSpPr>
          <a:xfrm>
            <a:off x="667135" y="5586524"/>
            <a:ext cx="3676534" cy="3279205"/>
            <a:chOff x="0" y="0"/>
            <a:chExt cx="3676533" cy="3279203"/>
          </a:xfrm>
        </p:grpSpPr>
        <p:grpSp>
          <p:nvGrpSpPr>
            <p:cNvPr id="903" name="Group 903"/>
            <p:cNvGrpSpPr/>
            <p:nvPr/>
          </p:nvGrpSpPr>
          <p:grpSpPr>
            <a:xfrm>
              <a:off x="0" y="-1"/>
              <a:ext cx="3676534" cy="3279205"/>
              <a:chOff x="0" y="0"/>
              <a:chExt cx="3676533" cy="3279203"/>
            </a:xfrm>
          </p:grpSpPr>
          <p:pic>
            <p:nvPicPr>
              <p:cNvPr id="897" name="badthresh_example_idx24-01.png"/>
              <p:cNvPicPr/>
              <p:nvPr/>
            </p:nvPicPr>
            <p:blipFill>
              <a:blip r:embed="rId4">
                <a:extLst/>
              </a:blip>
              <a:srcRect l="12338" t="21139" r="31756" b="12376"/>
              <a:stretch>
                <a:fillRect/>
              </a:stretch>
            </p:blipFill>
            <p:spPr>
              <a:xfrm>
                <a:off x="0" y="0"/>
                <a:ext cx="3676534" cy="3279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98" name="Shape 898"/>
              <p:cNvSpPr/>
              <p:nvPr/>
            </p:nvSpPr>
            <p:spPr>
              <a:xfrm flipV="1">
                <a:off x="2378225" y="1530104"/>
                <a:ext cx="1" cy="1734634"/>
              </a:xfrm>
              <a:prstGeom prst="line">
                <a:avLst/>
              </a:prstGeom>
              <a:noFill/>
              <a:ln w="38100" cap="flat">
                <a:solidFill>
                  <a:srgbClr val="FFE4B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99" name="Shape 899"/>
              <p:cNvSpPr/>
              <p:nvPr/>
            </p:nvSpPr>
            <p:spPr>
              <a:xfrm flipV="1">
                <a:off x="2399592" y="102442"/>
                <a:ext cx="1" cy="14002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00" name="Shape 900"/>
              <p:cNvSpPr/>
              <p:nvPr/>
            </p:nvSpPr>
            <p:spPr>
              <a:xfrm flipV="1">
                <a:off x="2378225" y="102442"/>
                <a:ext cx="1" cy="140028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2375321" y="1498695"/>
                <a:ext cx="48543" cy="1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02" name="Shape 902"/>
              <p:cNvSpPr/>
              <p:nvPr/>
            </p:nvSpPr>
            <p:spPr>
              <a:xfrm flipV="1">
                <a:off x="2374323" y="1450142"/>
                <a:ext cx="1" cy="49808"/>
              </a:xfrm>
              <a:prstGeom prst="line">
                <a:avLst/>
              </a:prstGeom>
              <a:noFill/>
              <a:ln w="15240" cap="flat">
                <a:solidFill>
                  <a:srgbClr val="FFA5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907" name="Group 907"/>
            <p:cNvGrpSpPr/>
            <p:nvPr/>
          </p:nvGrpSpPr>
          <p:grpSpPr>
            <a:xfrm>
              <a:off x="1468648" y="1175650"/>
              <a:ext cx="663037" cy="2098707"/>
              <a:chOff x="237050" y="1120643"/>
              <a:chExt cx="663036" cy="2098705"/>
            </a:xfrm>
          </p:grpSpPr>
          <p:sp>
            <p:nvSpPr>
              <p:cNvPr id="904" name="Shape 904"/>
              <p:cNvSpPr/>
              <p:nvPr/>
            </p:nvSpPr>
            <p:spPr>
              <a:xfrm flipH="1">
                <a:off x="237050" y="1120643"/>
                <a:ext cx="1" cy="2098706"/>
              </a:xfrm>
              <a:prstGeom prst="line">
                <a:avLst/>
              </a:prstGeom>
              <a:noFill/>
              <a:ln w="381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05" name="Shape 905"/>
              <p:cNvSpPr/>
              <p:nvPr/>
            </p:nvSpPr>
            <p:spPr>
              <a:xfrm flipH="1">
                <a:off x="495930" y="1147854"/>
                <a:ext cx="1" cy="2071495"/>
              </a:xfrm>
              <a:prstGeom prst="line">
                <a:avLst/>
              </a:prstGeom>
              <a:noFill/>
              <a:ln w="762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906" name="Shape 906"/>
              <p:cNvSpPr/>
              <p:nvPr/>
            </p:nvSpPr>
            <p:spPr>
              <a:xfrm flipH="1">
                <a:off x="900087" y="1305075"/>
                <a:ext cx="1" cy="1914274"/>
              </a:xfrm>
              <a:prstGeom prst="line">
                <a:avLst/>
              </a:prstGeom>
              <a:noFill/>
              <a:ln w="1905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</p:grpSp>
      <p:grpSp>
        <p:nvGrpSpPr>
          <p:cNvPr id="918" name="Group 918"/>
          <p:cNvGrpSpPr/>
          <p:nvPr/>
        </p:nvGrpSpPr>
        <p:grpSpPr>
          <a:xfrm>
            <a:off x="1651669" y="1131452"/>
            <a:ext cx="3453729" cy="3214583"/>
            <a:chOff x="0" y="0"/>
            <a:chExt cx="3453728" cy="3214581"/>
          </a:xfrm>
        </p:grpSpPr>
        <p:pic>
          <p:nvPicPr>
            <p:cNvPr id="909" name="badthresh_example_idx24-01.png"/>
            <p:cNvPicPr/>
            <p:nvPr/>
          </p:nvPicPr>
          <p:blipFill>
            <a:blip r:embed="rId4">
              <a:extLst/>
            </a:blip>
            <a:srcRect l="12338" t="21139" r="63734" b="12376"/>
            <a:stretch>
              <a:fillRect/>
            </a:stretch>
          </p:blipFill>
          <p:spPr>
            <a:xfrm>
              <a:off x="0" y="0"/>
              <a:ext cx="154248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0" name="badthresh_example_idx24-01.png"/>
            <p:cNvPicPr/>
            <p:nvPr/>
          </p:nvPicPr>
          <p:blipFill>
            <a:blip r:embed="rId4">
              <a:extLst/>
            </a:blip>
            <a:srcRect l="36885" t="21139" r="60450" b="12376"/>
            <a:stretch>
              <a:fillRect/>
            </a:stretch>
          </p:blipFill>
          <p:spPr>
            <a:xfrm>
              <a:off x="1521504" y="0"/>
              <a:ext cx="171729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1" name="badthresh_example_idx24-01.png"/>
            <p:cNvPicPr/>
            <p:nvPr/>
          </p:nvPicPr>
          <p:blipFill>
            <a:blip r:embed="rId4">
              <a:extLst/>
            </a:blip>
            <a:srcRect l="41148" t="21139" r="53621" b="12376"/>
            <a:stretch>
              <a:fillRect/>
            </a:stretch>
          </p:blipFill>
          <p:spPr>
            <a:xfrm>
              <a:off x="1675563" y="0"/>
              <a:ext cx="337150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2" name="badthresh_example_idx24-01.png"/>
            <p:cNvPicPr/>
            <p:nvPr/>
          </p:nvPicPr>
          <p:blipFill>
            <a:blip r:embed="rId4">
              <a:extLst/>
            </a:blip>
            <a:srcRect l="46735" t="21139" r="30646" b="12376"/>
            <a:stretch>
              <a:fillRect/>
            </a:stretch>
          </p:blipFill>
          <p:spPr>
            <a:xfrm>
              <a:off x="1995577" y="0"/>
              <a:ext cx="1458152" cy="321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3" name="Shape 913"/>
            <p:cNvSpPr/>
            <p:nvPr/>
          </p:nvSpPr>
          <p:spPr>
            <a:xfrm flipV="1">
              <a:off x="2115712" y="1480497"/>
              <a:ext cx="1" cy="1721293"/>
            </a:xfrm>
            <a:prstGeom prst="line">
              <a:avLst/>
            </a:prstGeom>
            <a:noFill/>
            <a:ln w="38100" cap="flat">
              <a:solidFill>
                <a:srgbClr val="FFE4B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2131988" y="89730"/>
              <a:ext cx="1" cy="1372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15" name="Shape 915"/>
            <p:cNvSpPr/>
            <p:nvPr/>
          </p:nvSpPr>
          <p:spPr>
            <a:xfrm flipV="1">
              <a:off x="2123491" y="89730"/>
              <a:ext cx="1" cy="137269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2108194" y="1458467"/>
              <a:ext cx="47587" cy="1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17" name="Shape 917"/>
            <p:cNvSpPr/>
            <p:nvPr/>
          </p:nvSpPr>
          <p:spPr>
            <a:xfrm flipV="1">
              <a:off x="2107216" y="1410871"/>
              <a:ext cx="1" cy="48826"/>
            </a:xfrm>
            <a:prstGeom prst="line">
              <a:avLst/>
            </a:prstGeom>
            <a:noFill/>
            <a:ln w="15240" cap="flat">
              <a:solidFill>
                <a:srgbClr val="FFA5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923" name="Group 923"/>
          <p:cNvGrpSpPr/>
          <p:nvPr/>
        </p:nvGrpSpPr>
        <p:grpSpPr>
          <a:xfrm>
            <a:off x="358020" y="5035515"/>
            <a:ext cx="890293" cy="534137"/>
            <a:chOff x="0" y="0"/>
            <a:chExt cx="890292" cy="53413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890293" cy="534136"/>
            </a:xfrm>
            <a:prstGeom prst="rect">
              <a:avLst/>
            </a:prstGeom>
            <a:solidFill>
              <a:srgbClr val="D2D0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 flipH="1">
              <a:off x="263712" y="113253"/>
              <a:ext cx="1" cy="307630"/>
            </a:xfrm>
            <a:prstGeom prst="line">
              <a:avLst/>
            </a:prstGeom>
            <a:noFill/>
            <a:ln w="381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21" name="Shape 921"/>
            <p:cNvSpPr/>
            <p:nvPr/>
          </p:nvSpPr>
          <p:spPr>
            <a:xfrm flipH="1">
              <a:off x="400631" y="137916"/>
              <a:ext cx="1" cy="282967"/>
            </a:xfrm>
            <a:prstGeom prst="line">
              <a:avLst/>
            </a:prstGeom>
            <a:noFill/>
            <a:ln w="762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922" name="Shape 922"/>
            <p:cNvSpPr/>
            <p:nvPr/>
          </p:nvSpPr>
          <p:spPr>
            <a:xfrm>
              <a:off x="614385" y="221068"/>
              <a:ext cx="1" cy="199815"/>
            </a:xfrm>
            <a:prstGeom prst="line">
              <a:avLst/>
            </a:prstGeom>
            <a:noFill/>
            <a:ln w="1905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932" name="Shape 932"/>
          <p:cNvSpPr/>
          <p:nvPr/>
        </p:nvSpPr>
        <p:spPr>
          <a:xfrm>
            <a:off x="1328980" y="5196501"/>
            <a:ext cx="686338" cy="715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91" fill="norm" stroke="1" extrusionOk="0">
                <a:moveTo>
                  <a:pt x="21600" y="19491"/>
                </a:moveTo>
                <a:cubicBezTo>
                  <a:pt x="20490" y="4182"/>
                  <a:pt x="13290" y="-2109"/>
                  <a:pt x="0" y="619"/>
                </a:cubicBezTo>
              </a:path>
            </a:pathLst>
          </a:custGeom>
          <a:ln w="25400">
            <a:solidFill>
              <a:srgbClr val="525860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33" name="Shape 933"/>
          <p:cNvSpPr/>
          <p:nvPr/>
        </p:nvSpPr>
        <p:spPr>
          <a:xfrm>
            <a:off x="1952367" y="4503820"/>
            <a:ext cx="358740" cy="178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25" h="21600" fill="norm" stroke="1" extrusionOk="0">
                <a:moveTo>
                  <a:pt x="11108" y="21600"/>
                </a:moveTo>
                <a:cubicBezTo>
                  <a:pt x="-5275" y="12045"/>
                  <a:pt x="-3536" y="4845"/>
                  <a:pt x="16325" y="0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34" name="Shape 934"/>
          <p:cNvSpPr/>
          <p:nvPr/>
        </p:nvSpPr>
        <p:spPr>
          <a:xfrm>
            <a:off x="4211470" y="2503269"/>
            <a:ext cx="2351118" cy="3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2" fill="norm" stroke="1" extrusionOk="0">
                <a:moveTo>
                  <a:pt x="0" y="16222"/>
                </a:moveTo>
                <a:cubicBezTo>
                  <a:pt x="9163" y="-4619"/>
                  <a:pt x="16363" y="-5378"/>
                  <a:pt x="21600" y="13944"/>
                </a:cubicBezTo>
              </a:path>
            </a:pathLst>
          </a:custGeom>
          <a:ln w="63500">
            <a:solidFill/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27" name="Shape 927"/>
          <p:cNvSpPr/>
          <p:nvPr/>
        </p:nvSpPr>
        <p:spPr>
          <a:xfrm>
            <a:off x="3857754" y="1613898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1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Find drop-off threshold</a:t>
            </a:r>
          </a:p>
        </p:txBody>
      </p:sp>
      <p:sp>
        <p:nvSpPr>
          <p:cNvPr id="928" name="Shape 928"/>
          <p:cNvSpPr/>
          <p:nvPr/>
        </p:nvSpPr>
        <p:spPr>
          <a:xfrm>
            <a:off x="3142488" y="6807026"/>
            <a:ext cx="2534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2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ID ‘one-off’ QGs</a:t>
            </a:r>
          </a:p>
        </p:txBody>
      </p:sp>
      <p:sp>
        <p:nvSpPr>
          <p:cNvPr id="929" name="Shape 929"/>
          <p:cNvSpPr/>
          <p:nvPr/>
        </p:nvSpPr>
        <p:spPr>
          <a:xfrm>
            <a:off x="2341143" y="4985675"/>
            <a:ext cx="25345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3333" indent="-423333" algn="l">
              <a:buSzPct val="100000"/>
              <a:buAutoNum type="arabicPeriod" startAt="3"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Eliminate ID’ed noise</a:t>
            </a:r>
          </a:p>
        </p:txBody>
      </p:sp>
      <p:sp>
        <p:nvSpPr>
          <p:cNvPr id="935" name="Shape 935"/>
          <p:cNvSpPr/>
          <p:nvPr/>
        </p:nvSpPr>
        <p:spPr>
          <a:xfrm>
            <a:off x="6322470" y="4600122"/>
            <a:ext cx="953073" cy="179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563" y="11558"/>
                  <a:pt x="13363" y="18758"/>
                  <a:pt x="0" y="21600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36" name="Shape 936"/>
          <p:cNvSpPr/>
          <p:nvPr/>
        </p:nvSpPr>
        <p:spPr>
          <a:xfrm>
            <a:off x="3409282" y="7548953"/>
            <a:ext cx="1565910" cy="50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06" fill="norm" stroke="1" extrusionOk="0">
                <a:moveTo>
                  <a:pt x="21600" y="0"/>
                </a:moveTo>
                <a:cubicBezTo>
                  <a:pt x="15318" y="17739"/>
                  <a:pt x="8118" y="21600"/>
                  <a:pt x="0" y="11584"/>
                </a:cubicBezTo>
              </a:path>
            </a:pathLst>
          </a:custGeom>
          <a:ln w="63500">
            <a:solidFill>
              <a:srgbClr val="797979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